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77" r:id="rId3"/>
    <p:sldId id="263" r:id="rId4"/>
    <p:sldId id="275" r:id="rId5"/>
    <p:sldId id="270" r:id="rId6"/>
    <p:sldId id="276" r:id="rId7"/>
    <p:sldId id="271" r:id="rId8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10"/>
    <p:restoredTop sz="94646"/>
  </p:normalViewPr>
  <p:slideViewPr>
    <p:cSldViewPr>
      <p:cViewPr varScale="1">
        <p:scale>
          <a:sx n="42" d="100"/>
          <a:sy n="42" d="100"/>
        </p:scale>
        <p:origin x="86" y="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8725E-BB45-4A4C-AF8F-F25B79F6303A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8998E-92A3-8C43-8452-46AC98B5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81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2D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6101694" cy="10287000"/>
          </a:xfrm>
          <a:custGeom>
            <a:avLst/>
            <a:gdLst/>
            <a:ahLst/>
            <a:cxnLst/>
            <a:rect l="l" t="t" r="r" b="b"/>
            <a:pathLst>
              <a:path w="16101694" h="10287000">
                <a:moveTo>
                  <a:pt x="10449256" y="0"/>
                </a:moveTo>
                <a:lnTo>
                  <a:pt x="0" y="0"/>
                </a:lnTo>
                <a:lnTo>
                  <a:pt x="0" y="10287000"/>
                </a:lnTo>
                <a:lnTo>
                  <a:pt x="11466246" y="10287000"/>
                </a:lnTo>
                <a:lnTo>
                  <a:pt x="16101251" y="5651994"/>
                </a:lnTo>
                <a:lnTo>
                  <a:pt x="10449256" y="0"/>
                </a:lnTo>
                <a:close/>
              </a:path>
            </a:pathLst>
          </a:custGeom>
          <a:solidFill>
            <a:srgbClr val="98B6E4">
              <a:alpha val="97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29081" y="1028700"/>
            <a:ext cx="3475735" cy="118609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79913" y="3306316"/>
            <a:ext cx="11650980" cy="2457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79913" y="5516116"/>
            <a:ext cx="12612369" cy="23006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888055" y="2557407"/>
            <a:ext cx="4209415" cy="683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33568D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6999"/>
                </a:lnTo>
                <a:lnTo>
                  <a:pt x="18288000" y="10286999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2D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6999"/>
                </a:lnTo>
                <a:lnTo>
                  <a:pt x="18288000" y="10286999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2D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6000" y="525780"/>
            <a:ext cx="16256000" cy="170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51706" y="1548892"/>
            <a:ext cx="7671434" cy="2463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00" y="7556500"/>
            <a:ext cx="40513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PT Sans" panose="020B0503020203020204" pitchFamily="34" charset="77"/>
                <a:cs typeface="Verdana"/>
              </a:rPr>
              <a:t>gdpcenter.org/TaskForce</a:t>
            </a:r>
            <a:endParaRPr sz="2800" dirty="0">
              <a:latin typeface="PT Sans" panose="020B0503020203020204" pitchFamily="34" charset="77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0" y="2809875"/>
            <a:ext cx="13716000" cy="46672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BE9CBF3-D0B5-7E38-005D-8F27FEE54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pic>
        <p:nvPicPr>
          <p:cNvPr id="6" name="object 76">
            <a:extLst>
              <a:ext uri="{FF2B5EF4-FFF2-40B4-BE49-F238E27FC236}">
                <a16:creationId xmlns:a16="http://schemas.microsoft.com/office/drawing/2014/main" id="{84164453-476E-B896-62E7-9E8292ABAE1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00" y="8724900"/>
            <a:ext cx="2418372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90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7082" y="777931"/>
            <a:ext cx="11993880" cy="8731250"/>
            <a:chOff x="627082" y="777931"/>
            <a:chExt cx="11993880" cy="8731250"/>
          </a:xfrm>
        </p:grpSpPr>
        <p:sp>
          <p:nvSpPr>
            <p:cNvPr id="3" name="object 3"/>
            <p:cNvSpPr/>
            <p:nvPr/>
          </p:nvSpPr>
          <p:spPr>
            <a:xfrm>
              <a:off x="642322" y="793171"/>
              <a:ext cx="11963400" cy="8700770"/>
            </a:xfrm>
            <a:custGeom>
              <a:avLst/>
              <a:gdLst/>
              <a:ahLst/>
              <a:cxnLst/>
              <a:rect l="l" t="t" r="r" b="b"/>
              <a:pathLst>
                <a:path w="11963400" h="8700770">
                  <a:moveTo>
                    <a:pt x="0" y="8700654"/>
                  </a:moveTo>
                  <a:lnTo>
                    <a:pt x="11963400" y="8700654"/>
                  </a:lnTo>
                  <a:lnTo>
                    <a:pt x="11963400" y="0"/>
                  </a:lnTo>
                  <a:lnTo>
                    <a:pt x="0" y="0"/>
                  </a:lnTo>
                  <a:lnTo>
                    <a:pt x="0" y="8700654"/>
                  </a:lnTo>
                  <a:close/>
                </a:path>
              </a:pathLst>
            </a:custGeom>
            <a:ln w="30210">
              <a:solidFill>
                <a:srgbClr val="EAF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23437" y="1286237"/>
              <a:ext cx="10481945" cy="6835140"/>
            </a:xfrm>
            <a:custGeom>
              <a:avLst/>
              <a:gdLst/>
              <a:ahLst/>
              <a:cxnLst/>
              <a:rect l="l" t="t" r="r" b="b"/>
              <a:pathLst>
                <a:path w="10481945" h="6835140">
                  <a:moveTo>
                    <a:pt x="0" y="6834982"/>
                  </a:moveTo>
                  <a:lnTo>
                    <a:pt x="10481927" y="6834982"/>
                  </a:lnTo>
                </a:path>
                <a:path w="10481945" h="6835140">
                  <a:moveTo>
                    <a:pt x="0" y="5126143"/>
                  </a:moveTo>
                  <a:lnTo>
                    <a:pt x="10481927" y="5126143"/>
                  </a:lnTo>
                </a:path>
                <a:path w="10481945" h="6835140">
                  <a:moveTo>
                    <a:pt x="0" y="3417304"/>
                  </a:moveTo>
                  <a:lnTo>
                    <a:pt x="10481927" y="3417304"/>
                  </a:lnTo>
                </a:path>
                <a:path w="10481945" h="6835140">
                  <a:moveTo>
                    <a:pt x="0" y="1708465"/>
                  </a:moveTo>
                  <a:lnTo>
                    <a:pt x="10481927" y="1708465"/>
                  </a:lnTo>
                </a:path>
                <a:path w="10481945" h="6835140">
                  <a:moveTo>
                    <a:pt x="0" y="0"/>
                  </a:moveTo>
                  <a:lnTo>
                    <a:pt x="10481927" y="0"/>
                  </a:lnTo>
                </a:path>
              </a:pathLst>
            </a:custGeom>
            <a:ln w="26111">
              <a:solidFill>
                <a:srgbClr val="EAF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10877" y="4889049"/>
              <a:ext cx="71809" cy="718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97178" y="6490173"/>
              <a:ext cx="71809" cy="7180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6805" y="5460905"/>
              <a:ext cx="71809" cy="7180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638320" y="5762730"/>
              <a:ext cx="71810" cy="7180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314517" y="7445389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89" h="72390">
                  <a:moveTo>
                    <a:pt x="35905" y="0"/>
                  </a:moveTo>
                  <a:lnTo>
                    <a:pt x="21933" y="2822"/>
                  </a:lnTo>
                  <a:lnTo>
                    <a:pt x="10520" y="10519"/>
                  </a:lnTo>
                  <a:lnTo>
                    <a:pt x="2823" y="21932"/>
                  </a:lnTo>
                  <a:lnTo>
                    <a:pt x="0" y="35904"/>
                  </a:lnTo>
                  <a:lnTo>
                    <a:pt x="2823" y="49875"/>
                  </a:lnTo>
                  <a:lnTo>
                    <a:pt x="10520" y="61289"/>
                  </a:lnTo>
                  <a:lnTo>
                    <a:pt x="21933" y="68986"/>
                  </a:lnTo>
                  <a:lnTo>
                    <a:pt x="35905" y="71809"/>
                  </a:lnTo>
                  <a:lnTo>
                    <a:pt x="49876" y="68986"/>
                  </a:lnTo>
                  <a:lnTo>
                    <a:pt x="61289" y="61289"/>
                  </a:lnTo>
                  <a:lnTo>
                    <a:pt x="68986" y="49875"/>
                  </a:lnTo>
                  <a:lnTo>
                    <a:pt x="71809" y="35904"/>
                  </a:lnTo>
                  <a:lnTo>
                    <a:pt x="68986" y="21932"/>
                  </a:lnTo>
                  <a:lnTo>
                    <a:pt x="61289" y="10519"/>
                  </a:lnTo>
                  <a:lnTo>
                    <a:pt x="49876" y="2822"/>
                  </a:lnTo>
                  <a:lnTo>
                    <a:pt x="3590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327573" y="7458444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20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8" y="1796"/>
                  </a:lnTo>
                  <a:lnTo>
                    <a:pt x="39001" y="6694"/>
                  </a:lnTo>
                  <a:lnTo>
                    <a:pt x="43899" y="13957"/>
                  </a:lnTo>
                  <a:lnTo>
                    <a:pt x="45696" y="22848"/>
                  </a:lnTo>
                  <a:lnTo>
                    <a:pt x="43899" y="31739"/>
                  </a:lnTo>
                  <a:lnTo>
                    <a:pt x="39001" y="39003"/>
                  </a:lnTo>
                  <a:lnTo>
                    <a:pt x="31738" y="43901"/>
                  </a:lnTo>
                  <a:lnTo>
                    <a:pt x="22848" y="45697"/>
                  </a:lnTo>
                  <a:lnTo>
                    <a:pt x="13957" y="43901"/>
                  </a:lnTo>
                  <a:lnTo>
                    <a:pt x="6694" y="39003"/>
                  </a:lnTo>
                  <a:lnTo>
                    <a:pt x="1796" y="31739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06149" y="7537020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89" h="72390">
                  <a:moveTo>
                    <a:pt x="35905" y="0"/>
                  </a:moveTo>
                  <a:lnTo>
                    <a:pt x="21933" y="2822"/>
                  </a:lnTo>
                  <a:lnTo>
                    <a:pt x="10520" y="10519"/>
                  </a:lnTo>
                  <a:lnTo>
                    <a:pt x="2823" y="21932"/>
                  </a:lnTo>
                  <a:lnTo>
                    <a:pt x="0" y="35904"/>
                  </a:lnTo>
                  <a:lnTo>
                    <a:pt x="2823" y="49875"/>
                  </a:lnTo>
                  <a:lnTo>
                    <a:pt x="10520" y="61289"/>
                  </a:lnTo>
                  <a:lnTo>
                    <a:pt x="21933" y="68986"/>
                  </a:lnTo>
                  <a:lnTo>
                    <a:pt x="35905" y="71809"/>
                  </a:lnTo>
                  <a:lnTo>
                    <a:pt x="49876" y="68986"/>
                  </a:lnTo>
                  <a:lnTo>
                    <a:pt x="61289" y="61289"/>
                  </a:lnTo>
                  <a:lnTo>
                    <a:pt x="68986" y="49875"/>
                  </a:lnTo>
                  <a:lnTo>
                    <a:pt x="71809" y="35904"/>
                  </a:lnTo>
                  <a:lnTo>
                    <a:pt x="68986" y="21932"/>
                  </a:lnTo>
                  <a:lnTo>
                    <a:pt x="61289" y="10519"/>
                  </a:lnTo>
                  <a:lnTo>
                    <a:pt x="49876" y="2822"/>
                  </a:lnTo>
                  <a:lnTo>
                    <a:pt x="3590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419205" y="7550076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20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8" y="1796"/>
                  </a:lnTo>
                  <a:lnTo>
                    <a:pt x="39001" y="6694"/>
                  </a:lnTo>
                  <a:lnTo>
                    <a:pt x="43899" y="13957"/>
                  </a:lnTo>
                  <a:lnTo>
                    <a:pt x="45696" y="22848"/>
                  </a:lnTo>
                  <a:lnTo>
                    <a:pt x="43899" y="31739"/>
                  </a:lnTo>
                  <a:lnTo>
                    <a:pt x="39001" y="39003"/>
                  </a:lnTo>
                  <a:lnTo>
                    <a:pt x="31738" y="43901"/>
                  </a:lnTo>
                  <a:lnTo>
                    <a:pt x="22848" y="45697"/>
                  </a:lnTo>
                  <a:lnTo>
                    <a:pt x="13957" y="43901"/>
                  </a:lnTo>
                  <a:lnTo>
                    <a:pt x="6694" y="39003"/>
                  </a:lnTo>
                  <a:lnTo>
                    <a:pt x="1796" y="31739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353040" y="7536272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89" h="72390">
                  <a:moveTo>
                    <a:pt x="35904" y="0"/>
                  </a:moveTo>
                  <a:lnTo>
                    <a:pt x="21933" y="2822"/>
                  </a:lnTo>
                  <a:lnTo>
                    <a:pt x="10520" y="10519"/>
                  </a:lnTo>
                  <a:lnTo>
                    <a:pt x="2823" y="21932"/>
                  </a:lnTo>
                  <a:lnTo>
                    <a:pt x="0" y="35904"/>
                  </a:lnTo>
                  <a:lnTo>
                    <a:pt x="2823" y="49875"/>
                  </a:lnTo>
                  <a:lnTo>
                    <a:pt x="10520" y="61289"/>
                  </a:lnTo>
                  <a:lnTo>
                    <a:pt x="21933" y="68986"/>
                  </a:lnTo>
                  <a:lnTo>
                    <a:pt x="35904" y="71809"/>
                  </a:lnTo>
                  <a:lnTo>
                    <a:pt x="49875" y="68986"/>
                  </a:lnTo>
                  <a:lnTo>
                    <a:pt x="61289" y="61289"/>
                  </a:lnTo>
                  <a:lnTo>
                    <a:pt x="68986" y="49875"/>
                  </a:lnTo>
                  <a:lnTo>
                    <a:pt x="71809" y="35904"/>
                  </a:lnTo>
                  <a:lnTo>
                    <a:pt x="68986" y="21932"/>
                  </a:lnTo>
                  <a:lnTo>
                    <a:pt x="61289" y="10519"/>
                  </a:lnTo>
                  <a:lnTo>
                    <a:pt x="49875" y="2822"/>
                  </a:lnTo>
                  <a:lnTo>
                    <a:pt x="3590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66096" y="7549328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20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8" y="1796"/>
                  </a:lnTo>
                  <a:lnTo>
                    <a:pt x="39001" y="6694"/>
                  </a:lnTo>
                  <a:lnTo>
                    <a:pt x="43899" y="13957"/>
                  </a:lnTo>
                  <a:lnTo>
                    <a:pt x="45696" y="22848"/>
                  </a:lnTo>
                  <a:lnTo>
                    <a:pt x="43899" y="31739"/>
                  </a:lnTo>
                  <a:lnTo>
                    <a:pt x="39001" y="39003"/>
                  </a:lnTo>
                  <a:lnTo>
                    <a:pt x="31738" y="43901"/>
                  </a:lnTo>
                  <a:lnTo>
                    <a:pt x="22848" y="45697"/>
                  </a:lnTo>
                  <a:lnTo>
                    <a:pt x="13957" y="43901"/>
                  </a:lnTo>
                  <a:lnTo>
                    <a:pt x="6694" y="39003"/>
                  </a:lnTo>
                  <a:lnTo>
                    <a:pt x="1796" y="31739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286093" y="7473812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89" h="72390">
                  <a:moveTo>
                    <a:pt x="35904" y="0"/>
                  </a:moveTo>
                  <a:lnTo>
                    <a:pt x="21932" y="2823"/>
                  </a:lnTo>
                  <a:lnTo>
                    <a:pt x="10519" y="10520"/>
                  </a:lnTo>
                  <a:lnTo>
                    <a:pt x="2822" y="21933"/>
                  </a:lnTo>
                  <a:lnTo>
                    <a:pt x="0" y="35905"/>
                  </a:lnTo>
                  <a:lnTo>
                    <a:pt x="2822" y="49876"/>
                  </a:lnTo>
                  <a:lnTo>
                    <a:pt x="10519" y="61289"/>
                  </a:lnTo>
                  <a:lnTo>
                    <a:pt x="21932" y="68986"/>
                  </a:lnTo>
                  <a:lnTo>
                    <a:pt x="35904" y="71809"/>
                  </a:lnTo>
                  <a:lnTo>
                    <a:pt x="49875" y="68986"/>
                  </a:lnTo>
                  <a:lnTo>
                    <a:pt x="61288" y="61289"/>
                  </a:lnTo>
                  <a:lnTo>
                    <a:pt x="68985" y="49876"/>
                  </a:lnTo>
                  <a:lnTo>
                    <a:pt x="71808" y="35905"/>
                  </a:lnTo>
                  <a:lnTo>
                    <a:pt x="68985" y="21933"/>
                  </a:lnTo>
                  <a:lnTo>
                    <a:pt x="61288" y="10520"/>
                  </a:lnTo>
                  <a:lnTo>
                    <a:pt x="49875" y="2823"/>
                  </a:lnTo>
                  <a:lnTo>
                    <a:pt x="3590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299149" y="7486869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20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8" y="1796"/>
                  </a:lnTo>
                  <a:lnTo>
                    <a:pt x="39001" y="6694"/>
                  </a:lnTo>
                  <a:lnTo>
                    <a:pt x="43899" y="13957"/>
                  </a:lnTo>
                  <a:lnTo>
                    <a:pt x="45696" y="22848"/>
                  </a:lnTo>
                  <a:lnTo>
                    <a:pt x="43899" y="31739"/>
                  </a:lnTo>
                  <a:lnTo>
                    <a:pt x="39001" y="39003"/>
                  </a:lnTo>
                  <a:lnTo>
                    <a:pt x="31738" y="43901"/>
                  </a:lnTo>
                  <a:lnTo>
                    <a:pt x="22848" y="45697"/>
                  </a:lnTo>
                  <a:lnTo>
                    <a:pt x="13957" y="43901"/>
                  </a:lnTo>
                  <a:lnTo>
                    <a:pt x="6694" y="39003"/>
                  </a:lnTo>
                  <a:lnTo>
                    <a:pt x="1796" y="31739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457388" y="7475308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90" h="72390">
                  <a:moveTo>
                    <a:pt x="35904" y="0"/>
                  </a:moveTo>
                  <a:lnTo>
                    <a:pt x="21932" y="2823"/>
                  </a:lnTo>
                  <a:lnTo>
                    <a:pt x="10519" y="10520"/>
                  </a:lnTo>
                  <a:lnTo>
                    <a:pt x="2822" y="21933"/>
                  </a:lnTo>
                  <a:lnTo>
                    <a:pt x="0" y="35905"/>
                  </a:lnTo>
                  <a:lnTo>
                    <a:pt x="2822" y="49876"/>
                  </a:lnTo>
                  <a:lnTo>
                    <a:pt x="10519" y="61289"/>
                  </a:lnTo>
                  <a:lnTo>
                    <a:pt x="21932" y="68986"/>
                  </a:lnTo>
                  <a:lnTo>
                    <a:pt x="35904" y="71809"/>
                  </a:lnTo>
                  <a:lnTo>
                    <a:pt x="49875" y="68986"/>
                  </a:lnTo>
                  <a:lnTo>
                    <a:pt x="61289" y="61289"/>
                  </a:lnTo>
                  <a:lnTo>
                    <a:pt x="68986" y="49876"/>
                  </a:lnTo>
                  <a:lnTo>
                    <a:pt x="71809" y="35905"/>
                  </a:lnTo>
                  <a:lnTo>
                    <a:pt x="68986" y="21933"/>
                  </a:lnTo>
                  <a:lnTo>
                    <a:pt x="61289" y="10520"/>
                  </a:lnTo>
                  <a:lnTo>
                    <a:pt x="49875" y="2823"/>
                  </a:lnTo>
                  <a:lnTo>
                    <a:pt x="3590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470444" y="7488365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20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8" y="1796"/>
                  </a:lnTo>
                  <a:lnTo>
                    <a:pt x="39001" y="6694"/>
                  </a:lnTo>
                  <a:lnTo>
                    <a:pt x="43899" y="13957"/>
                  </a:lnTo>
                  <a:lnTo>
                    <a:pt x="45696" y="22848"/>
                  </a:lnTo>
                  <a:lnTo>
                    <a:pt x="43899" y="31739"/>
                  </a:lnTo>
                  <a:lnTo>
                    <a:pt x="39001" y="39003"/>
                  </a:lnTo>
                  <a:lnTo>
                    <a:pt x="31738" y="43901"/>
                  </a:lnTo>
                  <a:lnTo>
                    <a:pt x="22848" y="45697"/>
                  </a:lnTo>
                  <a:lnTo>
                    <a:pt x="13957" y="43901"/>
                  </a:lnTo>
                  <a:lnTo>
                    <a:pt x="6694" y="39003"/>
                  </a:lnTo>
                  <a:lnTo>
                    <a:pt x="1796" y="31739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445794" y="7618554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90" h="72390">
                  <a:moveTo>
                    <a:pt x="35904" y="0"/>
                  </a:moveTo>
                  <a:lnTo>
                    <a:pt x="21932" y="2822"/>
                  </a:lnTo>
                  <a:lnTo>
                    <a:pt x="10519" y="10519"/>
                  </a:lnTo>
                  <a:lnTo>
                    <a:pt x="2822" y="21932"/>
                  </a:lnTo>
                  <a:lnTo>
                    <a:pt x="0" y="35904"/>
                  </a:lnTo>
                  <a:lnTo>
                    <a:pt x="2822" y="49875"/>
                  </a:lnTo>
                  <a:lnTo>
                    <a:pt x="10519" y="61288"/>
                  </a:lnTo>
                  <a:lnTo>
                    <a:pt x="21932" y="68985"/>
                  </a:lnTo>
                  <a:lnTo>
                    <a:pt x="35904" y="71808"/>
                  </a:lnTo>
                  <a:lnTo>
                    <a:pt x="49875" y="68985"/>
                  </a:lnTo>
                  <a:lnTo>
                    <a:pt x="61288" y="61288"/>
                  </a:lnTo>
                  <a:lnTo>
                    <a:pt x="68985" y="49875"/>
                  </a:lnTo>
                  <a:lnTo>
                    <a:pt x="71808" y="35904"/>
                  </a:lnTo>
                  <a:lnTo>
                    <a:pt x="68985" y="21932"/>
                  </a:lnTo>
                  <a:lnTo>
                    <a:pt x="61288" y="10519"/>
                  </a:lnTo>
                  <a:lnTo>
                    <a:pt x="49875" y="2822"/>
                  </a:lnTo>
                  <a:lnTo>
                    <a:pt x="3590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58850" y="7631610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20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8" y="1796"/>
                  </a:lnTo>
                  <a:lnTo>
                    <a:pt x="39001" y="6694"/>
                  </a:lnTo>
                  <a:lnTo>
                    <a:pt x="43899" y="13957"/>
                  </a:lnTo>
                  <a:lnTo>
                    <a:pt x="45696" y="22848"/>
                  </a:lnTo>
                  <a:lnTo>
                    <a:pt x="43899" y="31739"/>
                  </a:lnTo>
                  <a:lnTo>
                    <a:pt x="39001" y="39003"/>
                  </a:lnTo>
                  <a:lnTo>
                    <a:pt x="31738" y="43901"/>
                  </a:lnTo>
                  <a:lnTo>
                    <a:pt x="22848" y="45697"/>
                  </a:lnTo>
                  <a:lnTo>
                    <a:pt x="13957" y="43901"/>
                  </a:lnTo>
                  <a:lnTo>
                    <a:pt x="6694" y="39003"/>
                  </a:lnTo>
                  <a:lnTo>
                    <a:pt x="1796" y="31739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447664" y="7083723"/>
              <a:ext cx="71809" cy="71809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452525" y="7258385"/>
              <a:ext cx="71809" cy="71809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455892" y="7397141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90" h="72390">
                  <a:moveTo>
                    <a:pt x="35904" y="0"/>
                  </a:moveTo>
                  <a:lnTo>
                    <a:pt x="21932" y="2823"/>
                  </a:lnTo>
                  <a:lnTo>
                    <a:pt x="10519" y="10520"/>
                  </a:lnTo>
                  <a:lnTo>
                    <a:pt x="2822" y="21933"/>
                  </a:lnTo>
                  <a:lnTo>
                    <a:pt x="0" y="35905"/>
                  </a:lnTo>
                  <a:lnTo>
                    <a:pt x="2822" y="49876"/>
                  </a:lnTo>
                  <a:lnTo>
                    <a:pt x="10519" y="61289"/>
                  </a:lnTo>
                  <a:lnTo>
                    <a:pt x="21932" y="68986"/>
                  </a:lnTo>
                  <a:lnTo>
                    <a:pt x="35904" y="71809"/>
                  </a:lnTo>
                  <a:lnTo>
                    <a:pt x="49875" y="68986"/>
                  </a:lnTo>
                  <a:lnTo>
                    <a:pt x="61289" y="61289"/>
                  </a:lnTo>
                  <a:lnTo>
                    <a:pt x="68986" y="49876"/>
                  </a:lnTo>
                  <a:lnTo>
                    <a:pt x="71809" y="35905"/>
                  </a:lnTo>
                  <a:lnTo>
                    <a:pt x="68986" y="21933"/>
                  </a:lnTo>
                  <a:lnTo>
                    <a:pt x="61289" y="10520"/>
                  </a:lnTo>
                  <a:lnTo>
                    <a:pt x="49875" y="2823"/>
                  </a:lnTo>
                  <a:lnTo>
                    <a:pt x="3590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468948" y="7410198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20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8" y="1796"/>
                  </a:lnTo>
                  <a:lnTo>
                    <a:pt x="39001" y="6694"/>
                  </a:lnTo>
                  <a:lnTo>
                    <a:pt x="43899" y="13957"/>
                  </a:lnTo>
                  <a:lnTo>
                    <a:pt x="45696" y="22848"/>
                  </a:lnTo>
                  <a:lnTo>
                    <a:pt x="43899" y="31739"/>
                  </a:lnTo>
                  <a:lnTo>
                    <a:pt x="39001" y="39003"/>
                  </a:lnTo>
                  <a:lnTo>
                    <a:pt x="31738" y="43901"/>
                  </a:lnTo>
                  <a:lnTo>
                    <a:pt x="22848" y="45697"/>
                  </a:lnTo>
                  <a:lnTo>
                    <a:pt x="13957" y="43901"/>
                  </a:lnTo>
                  <a:lnTo>
                    <a:pt x="6694" y="39003"/>
                  </a:lnTo>
                  <a:lnTo>
                    <a:pt x="1796" y="31739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51726" y="7644360"/>
              <a:ext cx="72931" cy="107340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3226339" y="5828555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89" h="72389">
                  <a:moveTo>
                    <a:pt x="35904" y="0"/>
                  </a:moveTo>
                  <a:lnTo>
                    <a:pt x="21932" y="2822"/>
                  </a:lnTo>
                  <a:lnTo>
                    <a:pt x="10519" y="10519"/>
                  </a:lnTo>
                  <a:lnTo>
                    <a:pt x="2822" y="21932"/>
                  </a:lnTo>
                  <a:lnTo>
                    <a:pt x="0" y="35904"/>
                  </a:lnTo>
                  <a:lnTo>
                    <a:pt x="2822" y="49875"/>
                  </a:lnTo>
                  <a:lnTo>
                    <a:pt x="10519" y="61289"/>
                  </a:lnTo>
                  <a:lnTo>
                    <a:pt x="21932" y="68986"/>
                  </a:lnTo>
                  <a:lnTo>
                    <a:pt x="35904" y="71809"/>
                  </a:lnTo>
                  <a:lnTo>
                    <a:pt x="49875" y="68986"/>
                  </a:lnTo>
                  <a:lnTo>
                    <a:pt x="61289" y="61289"/>
                  </a:lnTo>
                  <a:lnTo>
                    <a:pt x="68986" y="49875"/>
                  </a:lnTo>
                  <a:lnTo>
                    <a:pt x="71809" y="35904"/>
                  </a:lnTo>
                  <a:lnTo>
                    <a:pt x="68986" y="21932"/>
                  </a:lnTo>
                  <a:lnTo>
                    <a:pt x="61289" y="10519"/>
                  </a:lnTo>
                  <a:lnTo>
                    <a:pt x="49875" y="2822"/>
                  </a:lnTo>
                  <a:lnTo>
                    <a:pt x="3590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239395" y="5841611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20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9" y="1796"/>
                  </a:lnTo>
                  <a:lnTo>
                    <a:pt x="39003" y="6694"/>
                  </a:lnTo>
                  <a:lnTo>
                    <a:pt x="43901" y="13957"/>
                  </a:lnTo>
                  <a:lnTo>
                    <a:pt x="45697" y="22848"/>
                  </a:lnTo>
                  <a:lnTo>
                    <a:pt x="43901" y="31739"/>
                  </a:lnTo>
                  <a:lnTo>
                    <a:pt x="39003" y="39003"/>
                  </a:lnTo>
                  <a:lnTo>
                    <a:pt x="31739" y="43901"/>
                  </a:lnTo>
                  <a:lnTo>
                    <a:pt x="22848" y="45697"/>
                  </a:lnTo>
                  <a:lnTo>
                    <a:pt x="13957" y="43901"/>
                  </a:lnTo>
                  <a:lnTo>
                    <a:pt x="6694" y="39003"/>
                  </a:lnTo>
                  <a:lnTo>
                    <a:pt x="1796" y="31739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203898" y="5949359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89" h="72389">
                  <a:moveTo>
                    <a:pt x="35905" y="0"/>
                  </a:moveTo>
                  <a:lnTo>
                    <a:pt x="21933" y="2823"/>
                  </a:lnTo>
                  <a:lnTo>
                    <a:pt x="10520" y="10520"/>
                  </a:lnTo>
                  <a:lnTo>
                    <a:pt x="2823" y="21933"/>
                  </a:lnTo>
                  <a:lnTo>
                    <a:pt x="0" y="35905"/>
                  </a:lnTo>
                  <a:lnTo>
                    <a:pt x="2823" y="49876"/>
                  </a:lnTo>
                  <a:lnTo>
                    <a:pt x="10520" y="61289"/>
                  </a:lnTo>
                  <a:lnTo>
                    <a:pt x="21933" y="68986"/>
                  </a:lnTo>
                  <a:lnTo>
                    <a:pt x="35905" y="71809"/>
                  </a:lnTo>
                  <a:lnTo>
                    <a:pt x="49876" y="68986"/>
                  </a:lnTo>
                  <a:lnTo>
                    <a:pt x="61289" y="61289"/>
                  </a:lnTo>
                  <a:lnTo>
                    <a:pt x="68986" y="49876"/>
                  </a:lnTo>
                  <a:lnTo>
                    <a:pt x="71809" y="35905"/>
                  </a:lnTo>
                  <a:lnTo>
                    <a:pt x="68986" y="21933"/>
                  </a:lnTo>
                  <a:lnTo>
                    <a:pt x="61289" y="10520"/>
                  </a:lnTo>
                  <a:lnTo>
                    <a:pt x="49876" y="2823"/>
                  </a:lnTo>
                  <a:lnTo>
                    <a:pt x="3590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16954" y="5962415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20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9" y="1796"/>
                  </a:lnTo>
                  <a:lnTo>
                    <a:pt x="39003" y="6694"/>
                  </a:lnTo>
                  <a:lnTo>
                    <a:pt x="43901" y="13957"/>
                  </a:lnTo>
                  <a:lnTo>
                    <a:pt x="45697" y="22848"/>
                  </a:lnTo>
                  <a:lnTo>
                    <a:pt x="43901" y="31739"/>
                  </a:lnTo>
                  <a:lnTo>
                    <a:pt x="39003" y="39003"/>
                  </a:lnTo>
                  <a:lnTo>
                    <a:pt x="31739" y="43901"/>
                  </a:lnTo>
                  <a:lnTo>
                    <a:pt x="22848" y="45697"/>
                  </a:lnTo>
                  <a:lnTo>
                    <a:pt x="13957" y="43901"/>
                  </a:lnTo>
                  <a:lnTo>
                    <a:pt x="6694" y="39003"/>
                  </a:lnTo>
                  <a:lnTo>
                    <a:pt x="1796" y="31739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178840" y="5900738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89" h="72389">
                  <a:moveTo>
                    <a:pt x="35904" y="0"/>
                  </a:moveTo>
                  <a:lnTo>
                    <a:pt x="21933" y="2823"/>
                  </a:lnTo>
                  <a:lnTo>
                    <a:pt x="10520" y="10520"/>
                  </a:lnTo>
                  <a:lnTo>
                    <a:pt x="2823" y="21933"/>
                  </a:lnTo>
                  <a:lnTo>
                    <a:pt x="0" y="35904"/>
                  </a:lnTo>
                  <a:lnTo>
                    <a:pt x="2823" y="49875"/>
                  </a:lnTo>
                  <a:lnTo>
                    <a:pt x="10520" y="61289"/>
                  </a:lnTo>
                  <a:lnTo>
                    <a:pt x="21933" y="68986"/>
                  </a:lnTo>
                  <a:lnTo>
                    <a:pt x="35904" y="71809"/>
                  </a:lnTo>
                  <a:lnTo>
                    <a:pt x="49875" y="68986"/>
                  </a:lnTo>
                  <a:lnTo>
                    <a:pt x="61289" y="61289"/>
                  </a:lnTo>
                  <a:lnTo>
                    <a:pt x="68986" y="49875"/>
                  </a:lnTo>
                  <a:lnTo>
                    <a:pt x="71809" y="35904"/>
                  </a:lnTo>
                  <a:lnTo>
                    <a:pt x="68986" y="21933"/>
                  </a:lnTo>
                  <a:lnTo>
                    <a:pt x="61289" y="10520"/>
                  </a:lnTo>
                  <a:lnTo>
                    <a:pt x="49875" y="2823"/>
                  </a:lnTo>
                  <a:lnTo>
                    <a:pt x="3590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191895" y="5913794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19" h="45720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9" y="1796"/>
                  </a:lnTo>
                  <a:lnTo>
                    <a:pt x="39003" y="6694"/>
                  </a:lnTo>
                  <a:lnTo>
                    <a:pt x="43901" y="13957"/>
                  </a:lnTo>
                  <a:lnTo>
                    <a:pt x="45697" y="22848"/>
                  </a:lnTo>
                  <a:lnTo>
                    <a:pt x="43901" y="31739"/>
                  </a:lnTo>
                  <a:lnTo>
                    <a:pt x="39003" y="39003"/>
                  </a:lnTo>
                  <a:lnTo>
                    <a:pt x="31739" y="43901"/>
                  </a:lnTo>
                  <a:lnTo>
                    <a:pt x="22848" y="45697"/>
                  </a:lnTo>
                  <a:lnTo>
                    <a:pt x="13957" y="43901"/>
                  </a:lnTo>
                  <a:lnTo>
                    <a:pt x="6694" y="39003"/>
                  </a:lnTo>
                  <a:lnTo>
                    <a:pt x="1796" y="31739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148171" y="5983768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89" h="72389">
                  <a:moveTo>
                    <a:pt x="35905" y="0"/>
                  </a:moveTo>
                  <a:lnTo>
                    <a:pt x="21933" y="2822"/>
                  </a:lnTo>
                  <a:lnTo>
                    <a:pt x="10520" y="10519"/>
                  </a:lnTo>
                  <a:lnTo>
                    <a:pt x="2823" y="21932"/>
                  </a:lnTo>
                  <a:lnTo>
                    <a:pt x="0" y="35904"/>
                  </a:lnTo>
                  <a:lnTo>
                    <a:pt x="2823" y="49875"/>
                  </a:lnTo>
                  <a:lnTo>
                    <a:pt x="10520" y="61289"/>
                  </a:lnTo>
                  <a:lnTo>
                    <a:pt x="21933" y="68986"/>
                  </a:lnTo>
                  <a:lnTo>
                    <a:pt x="35905" y="71809"/>
                  </a:lnTo>
                  <a:lnTo>
                    <a:pt x="49876" y="68986"/>
                  </a:lnTo>
                  <a:lnTo>
                    <a:pt x="61289" y="61289"/>
                  </a:lnTo>
                  <a:lnTo>
                    <a:pt x="68986" y="49875"/>
                  </a:lnTo>
                  <a:lnTo>
                    <a:pt x="71809" y="35904"/>
                  </a:lnTo>
                  <a:lnTo>
                    <a:pt x="68986" y="21932"/>
                  </a:lnTo>
                  <a:lnTo>
                    <a:pt x="61289" y="10519"/>
                  </a:lnTo>
                  <a:lnTo>
                    <a:pt x="49876" y="2822"/>
                  </a:lnTo>
                  <a:lnTo>
                    <a:pt x="3590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161227" y="5996824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19" h="45720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9" y="1796"/>
                  </a:lnTo>
                  <a:lnTo>
                    <a:pt x="39003" y="6694"/>
                  </a:lnTo>
                  <a:lnTo>
                    <a:pt x="43901" y="13957"/>
                  </a:lnTo>
                  <a:lnTo>
                    <a:pt x="45697" y="22848"/>
                  </a:lnTo>
                  <a:lnTo>
                    <a:pt x="43901" y="31739"/>
                  </a:lnTo>
                  <a:lnTo>
                    <a:pt x="39003" y="39003"/>
                  </a:lnTo>
                  <a:lnTo>
                    <a:pt x="31739" y="43901"/>
                  </a:lnTo>
                  <a:lnTo>
                    <a:pt x="22848" y="45697"/>
                  </a:lnTo>
                  <a:lnTo>
                    <a:pt x="13957" y="43901"/>
                  </a:lnTo>
                  <a:lnTo>
                    <a:pt x="6694" y="39003"/>
                  </a:lnTo>
                  <a:lnTo>
                    <a:pt x="1796" y="31739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869918" y="6417616"/>
              <a:ext cx="71810" cy="71809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006431" y="6318878"/>
              <a:ext cx="71809" cy="71809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5854" y="6624068"/>
              <a:ext cx="71809" cy="7180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85349" y="3032103"/>
              <a:ext cx="71809" cy="71809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7235" y="2722798"/>
              <a:ext cx="71809" cy="7180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6450" y="3498864"/>
              <a:ext cx="71809" cy="71809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901342" y="4255480"/>
              <a:ext cx="71810" cy="71809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70621" y="5652772"/>
              <a:ext cx="71809" cy="71808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56594" y="3685119"/>
              <a:ext cx="71809" cy="71809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787262" y="6011071"/>
              <a:ext cx="71808" cy="71809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855331" y="6264273"/>
              <a:ext cx="71809" cy="71809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400825" y="5573107"/>
              <a:ext cx="71809" cy="71809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500502" y="3537761"/>
              <a:ext cx="71810" cy="71808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942841" y="2900826"/>
              <a:ext cx="8905114" cy="5256298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680957" y="2576936"/>
              <a:ext cx="71809" cy="71809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47156" y="2809568"/>
              <a:ext cx="71809" cy="71809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7508348" y="2666697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90" h="72389">
                  <a:moveTo>
                    <a:pt x="35904" y="0"/>
                  </a:moveTo>
                  <a:lnTo>
                    <a:pt x="21932" y="2823"/>
                  </a:lnTo>
                  <a:lnTo>
                    <a:pt x="10519" y="10520"/>
                  </a:lnTo>
                  <a:lnTo>
                    <a:pt x="2822" y="21933"/>
                  </a:lnTo>
                  <a:lnTo>
                    <a:pt x="0" y="35905"/>
                  </a:lnTo>
                  <a:lnTo>
                    <a:pt x="2822" y="49876"/>
                  </a:lnTo>
                  <a:lnTo>
                    <a:pt x="10519" y="61289"/>
                  </a:lnTo>
                  <a:lnTo>
                    <a:pt x="21932" y="68986"/>
                  </a:lnTo>
                  <a:lnTo>
                    <a:pt x="35904" y="71809"/>
                  </a:lnTo>
                  <a:lnTo>
                    <a:pt x="49875" y="68986"/>
                  </a:lnTo>
                  <a:lnTo>
                    <a:pt x="61289" y="61289"/>
                  </a:lnTo>
                  <a:lnTo>
                    <a:pt x="68986" y="49876"/>
                  </a:lnTo>
                  <a:lnTo>
                    <a:pt x="71809" y="35905"/>
                  </a:lnTo>
                  <a:lnTo>
                    <a:pt x="68986" y="21933"/>
                  </a:lnTo>
                  <a:lnTo>
                    <a:pt x="61289" y="10520"/>
                  </a:lnTo>
                  <a:lnTo>
                    <a:pt x="49875" y="2823"/>
                  </a:lnTo>
                  <a:lnTo>
                    <a:pt x="3590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521404" y="2679754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19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8" y="1796"/>
                  </a:lnTo>
                  <a:lnTo>
                    <a:pt x="39001" y="6694"/>
                  </a:lnTo>
                  <a:lnTo>
                    <a:pt x="43899" y="13957"/>
                  </a:lnTo>
                  <a:lnTo>
                    <a:pt x="45696" y="22848"/>
                  </a:lnTo>
                  <a:lnTo>
                    <a:pt x="43899" y="31738"/>
                  </a:lnTo>
                  <a:lnTo>
                    <a:pt x="39001" y="39001"/>
                  </a:lnTo>
                  <a:lnTo>
                    <a:pt x="31738" y="43899"/>
                  </a:lnTo>
                  <a:lnTo>
                    <a:pt x="22848" y="45696"/>
                  </a:lnTo>
                  <a:lnTo>
                    <a:pt x="13957" y="43899"/>
                  </a:lnTo>
                  <a:lnTo>
                    <a:pt x="6694" y="39001"/>
                  </a:lnTo>
                  <a:lnTo>
                    <a:pt x="1796" y="31738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63467" y="2761321"/>
              <a:ext cx="71808" cy="71809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7513210" y="2662957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90" h="72389">
                  <a:moveTo>
                    <a:pt x="35905" y="0"/>
                  </a:moveTo>
                  <a:lnTo>
                    <a:pt x="21933" y="2823"/>
                  </a:lnTo>
                  <a:lnTo>
                    <a:pt x="10520" y="10520"/>
                  </a:lnTo>
                  <a:lnTo>
                    <a:pt x="2823" y="21933"/>
                  </a:lnTo>
                  <a:lnTo>
                    <a:pt x="0" y="35905"/>
                  </a:lnTo>
                  <a:lnTo>
                    <a:pt x="2823" y="49876"/>
                  </a:lnTo>
                  <a:lnTo>
                    <a:pt x="10520" y="61289"/>
                  </a:lnTo>
                  <a:lnTo>
                    <a:pt x="21933" y="68986"/>
                  </a:lnTo>
                  <a:lnTo>
                    <a:pt x="35905" y="71809"/>
                  </a:lnTo>
                  <a:lnTo>
                    <a:pt x="49876" y="68986"/>
                  </a:lnTo>
                  <a:lnTo>
                    <a:pt x="61289" y="61289"/>
                  </a:lnTo>
                  <a:lnTo>
                    <a:pt x="68986" y="49876"/>
                  </a:lnTo>
                  <a:lnTo>
                    <a:pt x="71809" y="35905"/>
                  </a:lnTo>
                  <a:lnTo>
                    <a:pt x="68986" y="21933"/>
                  </a:lnTo>
                  <a:lnTo>
                    <a:pt x="61289" y="10520"/>
                  </a:lnTo>
                  <a:lnTo>
                    <a:pt x="49876" y="2823"/>
                  </a:lnTo>
                  <a:lnTo>
                    <a:pt x="3590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526266" y="2676014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19">
                  <a:moveTo>
                    <a:pt x="0" y="22848"/>
                  </a:moveTo>
                  <a:lnTo>
                    <a:pt x="1796" y="13957"/>
                  </a:lnTo>
                  <a:lnTo>
                    <a:pt x="6694" y="6694"/>
                  </a:lnTo>
                  <a:lnTo>
                    <a:pt x="13957" y="1796"/>
                  </a:lnTo>
                  <a:lnTo>
                    <a:pt x="22848" y="0"/>
                  </a:lnTo>
                  <a:lnTo>
                    <a:pt x="31738" y="1796"/>
                  </a:lnTo>
                  <a:lnTo>
                    <a:pt x="39001" y="6694"/>
                  </a:lnTo>
                  <a:lnTo>
                    <a:pt x="43899" y="13957"/>
                  </a:lnTo>
                  <a:lnTo>
                    <a:pt x="45696" y="22848"/>
                  </a:lnTo>
                  <a:lnTo>
                    <a:pt x="43899" y="31738"/>
                  </a:lnTo>
                  <a:lnTo>
                    <a:pt x="39001" y="39001"/>
                  </a:lnTo>
                  <a:lnTo>
                    <a:pt x="31738" y="43899"/>
                  </a:lnTo>
                  <a:lnTo>
                    <a:pt x="22848" y="45696"/>
                  </a:lnTo>
                  <a:lnTo>
                    <a:pt x="13957" y="43899"/>
                  </a:lnTo>
                  <a:lnTo>
                    <a:pt x="6694" y="39001"/>
                  </a:lnTo>
                  <a:lnTo>
                    <a:pt x="1796" y="31738"/>
                  </a:lnTo>
                  <a:lnTo>
                    <a:pt x="0" y="22848"/>
                  </a:lnTo>
                </a:path>
              </a:pathLst>
            </a:custGeom>
            <a:ln w="2611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402512" y="2881751"/>
              <a:ext cx="71810" cy="71809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295172" y="2984978"/>
              <a:ext cx="71810" cy="71808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726864" y="1530837"/>
              <a:ext cx="71809" cy="71809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1702633" y="1094745"/>
              <a:ext cx="121285" cy="7218045"/>
            </a:xfrm>
            <a:custGeom>
              <a:avLst/>
              <a:gdLst/>
              <a:ahLst/>
              <a:cxnLst/>
              <a:rect l="l" t="t" r="r" b="b"/>
              <a:pathLst>
                <a:path w="121285" h="7218045">
                  <a:moveTo>
                    <a:pt x="120804" y="7217966"/>
                  </a:moveTo>
                  <a:lnTo>
                    <a:pt x="120804" y="0"/>
                  </a:lnTo>
                </a:path>
                <a:path w="121285" h="7218045">
                  <a:moveTo>
                    <a:pt x="120804" y="7026474"/>
                  </a:moveTo>
                  <a:lnTo>
                    <a:pt x="0" y="7026474"/>
                  </a:lnTo>
                </a:path>
              </a:pathLst>
            </a:custGeom>
            <a:ln w="174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1265262" y="8024462"/>
            <a:ext cx="363220" cy="1936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725"/>
              </a:lnSpc>
            </a:pPr>
            <a:r>
              <a:rPr sz="2350" dirty="0">
                <a:latin typeface="Arial"/>
                <a:cs typeface="Arial"/>
              </a:rPr>
              <a:t>0</a:t>
            </a:r>
            <a:endParaRPr sz="235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702633" y="1286237"/>
            <a:ext cx="10603230" cy="7147559"/>
          </a:xfrm>
          <a:custGeom>
            <a:avLst/>
            <a:gdLst/>
            <a:ahLst/>
            <a:cxnLst/>
            <a:rect l="l" t="t" r="r" b="b"/>
            <a:pathLst>
              <a:path w="10603230" h="7147559">
                <a:moveTo>
                  <a:pt x="120804" y="5126143"/>
                </a:moveTo>
                <a:lnTo>
                  <a:pt x="0" y="5126143"/>
                </a:lnTo>
              </a:path>
              <a:path w="10603230" h="7147559">
                <a:moveTo>
                  <a:pt x="120804" y="3417304"/>
                </a:moveTo>
                <a:lnTo>
                  <a:pt x="0" y="3417304"/>
                </a:lnTo>
              </a:path>
              <a:path w="10603230" h="7147559">
                <a:moveTo>
                  <a:pt x="120804" y="1708465"/>
                </a:moveTo>
                <a:lnTo>
                  <a:pt x="0" y="1708465"/>
                </a:lnTo>
              </a:path>
              <a:path w="10603230" h="7147559">
                <a:moveTo>
                  <a:pt x="120804" y="0"/>
                </a:moveTo>
                <a:lnTo>
                  <a:pt x="0" y="0"/>
                </a:lnTo>
              </a:path>
              <a:path w="10603230" h="7147559">
                <a:moveTo>
                  <a:pt x="120804" y="7026474"/>
                </a:moveTo>
                <a:lnTo>
                  <a:pt x="10602731" y="7026474"/>
                </a:lnTo>
              </a:path>
              <a:path w="10603230" h="7147559">
                <a:moveTo>
                  <a:pt x="312296" y="7026474"/>
                </a:moveTo>
                <a:lnTo>
                  <a:pt x="312296" y="7147278"/>
                </a:lnTo>
              </a:path>
            </a:pathLst>
          </a:custGeom>
          <a:ln w="174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1265262" y="6274020"/>
            <a:ext cx="363220" cy="2774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725"/>
              </a:lnSpc>
            </a:pPr>
            <a:r>
              <a:rPr sz="2350" spc="-25" dirty="0">
                <a:latin typeface="Arial"/>
                <a:cs typeface="Arial"/>
              </a:rPr>
              <a:t>.2</a:t>
            </a:r>
            <a:endParaRPr sz="23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265262" y="4565181"/>
            <a:ext cx="363220" cy="2774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725"/>
              </a:lnSpc>
            </a:pPr>
            <a:r>
              <a:rPr sz="2350" spc="-200" dirty="0">
                <a:latin typeface="Arial"/>
                <a:cs typeface="Arial"/>
              </a:rPr>
              <a:t>..4</a:t>
            </a:r>
            <a:endParaRPr sz="23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265262" y="2856341"/>
            <a:ext cx="363220" cy="2774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725"/>
              </a:lnSpc>
            </a:pPr>
            <a:r>
              <a:rPr sz="2350" spc="-25" dirty="0">
                <a:latin typeface="Arial"/>
                <a:cs typeface="Arial"/>
              </a:rPr>
              <a:t>.6</a:t>
            </a:r>
            <a:endParaRPr sz="23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265262" y="1147876"/>
            <a:ext cx="363220" cy="2774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725"/>
              </a:lnSpc>
            </a:pPr>
            <a:r>
              <a:rPr sz="2350" spc="-25" dirty="0">
                <a:latin typeface="Arial"/>
                <a:cs typeface="Arial"/>
              </a:rPr>
              <a:t>.8</a:t>
            </a:r>
            <a:endParaRPr sz="235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32770" y="2232478"/>
            <a:ext cx="363220" cy="49422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725"/>
              </a:lnSpc>
            </a:pPr>
            <a:r>
              <a:rPr sz="2350" dirty="0">
                <a:latin typeface="Arial"/>
                <a:cs typeface="Arial"/>
              </a:rPr>
              <a:t>Estimated</a:t>
            </a:r>
            <a:r>
              <a:rPr sz="2350" spc="50" dirty="0">
                <a:latin typeface="Arial"/>
                <a:cs typeface="Arial"/>
              </a:rPr>
              <a:t> </a:t>
            </a:r>
            <a:r>
              <a:rPr sz="2350" dirty="0">
                <a:latin typeface="Arial"/>
                <a:cs typeface="Arial"/>
              </a:rPr>
              <a:t>Probability</a:t>
            </a:r>
            <a:r>
              <a:rPr sz="2350" spc="60" dirty="0">
                <a:latin typeface="Arial"/>
                <a:cs typeface="Arial"/>
              </a:rPr>
              <a:t> </a:t>
            </a:r>
            <a:r>
              <a:rPr sz="2350" dirty="0">
                <a:latin typeface="Arial"/>
                <a:cs typeface="Arial"/>
              </a:rPr>
              <a:t>of</a:t>
            </a:r>
            <a:r>
              <a:rPr sz="2350" spc="55" dirty="0">
                <a:latin typeface="Arial"/>
                <a:cs typeface="Arial"/>
              </a:rPr>
              <a:t> </a:t>
            </a:r>
            <a:r>
              <a:rPr sz="2350" dirty="0">
                <a:latin typeface="Arial"/>
                <a:cs typeface="Arial"/>
              </a:rPr>
              <a:t>IMF</a:t>
            </a:r>
            <a:r>
              <a:rPr sz="2350" spc="55" dirty="0">
                <a:latin typeface="Arial"/>
                <a:cs typeface="Arial"/>
              </a:rPr>
              <a:t> </a:t>
            </a:r>
            <a:r>
              <a:rPr sz="2350" spc="-10" dirty="0">
                <a:latin typeface="Arial"/>
                <a:cs typeface="Arial"/>
              </a:rPr>
              <a:t>Support</a:t>
            </a:r>
            <a:endParaRPr sz="23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876364" y="8390895"/>
            <a:ext cx="27749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-25" dirty="0">
                <a:latin typeface="Arial"/>
                <a:cs typeface="Arial"/>
              </a:rPr>
              <a:t>.3</a:t>
            </a:r>
            <a:endParaRPr sz="235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539478" y="8312711"/>
            <a:ext cx="0" cy="121285"/>
          </a:xfrm>
          <a:custGeom>
            <a:avLst/>
            <a:gdLst/>
            <a:ahLst/>
            <a:cxnLst/>
            <a:rect l="l" t="t" r="r" b="b"/>
            <a:pathLst>
              <a:path h="121284">
                <a:moveTo>
                  <a:pt x="0" y="0"/>
                </a:moveTo>
                <a:lnTo>
                  <a:pt x="0" y="120804"/>
                </a:lnTo>
              </a:path>
            </a:pathLst>
          </a:custGeom>
          <a:ln w="174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4400913" y="8390895"/>
            <a:ext cx="27749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-200" dirty="0">
                <a:latin typeface="Arial"/>
                <a:cs typeface="Arial"/>
              </a:rPr>
              <a:t>..4</a:t>
            </a:r>
            <a:endParaRPr sz="235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064401" y="8312711"/>
            <a:ext cx="2525395" cy="121285"/>
          </a:xfrm>
          <a:custGeom>
            <a:avLst/>
            <a:gdLst/>
            <a:ahLst/>
            <a:cxnLst/>
            <a:rect l="l" t="t" r="r" b="b"/>
            <a:pathLst>
              <a:path w="2525395" h="121284">
                <a:moveTo>
                  <a:pt x="0" y="0"/>
                </a:moveTo>
                <a:lnTo>
                  <a:pt x="0" y="120804"/>
                </a:lnTo>
              </a:path>
              <a:path w="2525395" h="121284">
                <a:moveTo>
                  <a:pt x="2524922" y="0"/>
                </a:moveTo>
                <a:lnTo>
                  <a:pt x="2524922" y="120804"/>
                </a:lnTo>
              </a:path>
            </a:pathLst>
          </a:custGeom>
          <a:ln w="174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9450759" y="8390895"/>
            <a:ext cx="27749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-25" dirty="0">
                <a:latin typeface="Arial"/>
                <a:cs typeface="Arial"/>
              </a:rPr>
              <a:t>.6</a:t>
            </a:r>
            <a:endParaRPr sz="235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2113873" y="8312711"/>
            <a:ext cx="0" cy="121285"/>
          </a:xfrm>
          <a:custGeom>
            <a:avLst/>
            <a:gdLst/>
            <a:ahLst/>
            <a:cxnLst/>
            <a:rect l="l" t="t" r="r" b="b"/>
            <a:pathLst>
              <a:path h="121284">
                <a:moveTo>
                  <a:pt x="0" y="0"/>
                </a:moveTo>
                <a:lnTo>
                  <a:pt x="0" y="120804"/>
                </a:lnTo>
              </a:path>
            </a:pathLst>
          </a:custGeom>
          <a:ln w="174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11975308" y="8390895"/>
            <a:ext cx="27749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-25" dirty="0">
                <a:latin typeface="Arial"/>
                <a:cs typeface="Arial"/>
              </a:rPr>
              <a:t>.7</a:t>
            </a:r>
            <a:endParaRPr sz="235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817828" y="8390895"/>
            <a:ext cx="2493010" cy="7207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ts val="2720"/>
              </a:lnSpc>
              <a:spcBef>
                <a:spcPts val="130"/>
              </a:spcBef>
            </a:pPr>
            <a:r>
              <a:rPr sz="2350" spc="-25" dirty="0">
                <a:latin typeface="Arial"/>
                <a:cs typeface="Arial"/>
              </a:rPr>
              <a:t>.5</a:t>
            </a:r>
            <a:endParaRPr sz="2350">
              <a:latin typeface="Arial"/>
              <a:cs typeface="Arial"/>
            </a:endParaRPr>
          </a:p>
          <a:p>
            <a:pPr algn="ctr">
              <a:lnSpc>
                <a:spcPts val="2720"/>
              </a:lnSpc>
            </a:pPr>
            <a:r>
              <a:rPr sz="2350" dirty="0">
                <a:latin typeface="Arial"/>
                <a:cs typeface="Arial"/>
              </a:rPr>
              <a:t>Vulnerability</a:t>
            </a:r>
            <a:r>
              <a:rPr sz="2350" spc="65" dirty="0">
                <a:latin typeface="Arial"/>
                <a:cs typeface="Arial"/>
              </a:rPr>
              <a:t> </a:t>
            </a:r>
            <a:r>
              <a:rPr sz="2350" spc="-10" dirty="0">
                <a:latin typeface="Arial"/>
                <a:cs typeface="Arial"/>
              </a:rPr>
              <a:t>Index</a:t>
            </a:r>
            <a:endParaRPr sz="23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3169900" y="785876"/>
            <a:ext cx="4360545" cy="5106654"/>
          </a:xfrm>
          <a:prstGeom prst="rect">
            <a:avLst/>
          </a:prstGeom>
        </p:spPr>
        <p:txBody>
          <a:bodyPr vert="horz" wrap="square" lIns="0" tIns="215900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1700"/>
              </a:spcBef>
            </a:pPr>
            <a:r>
              <a:rPr sz="6600" b="1" dirty="0">
                <a:solidFill>
                  <a:srgbClr val="002D72"/>
                </a:solidFill>
                <a:latin typeface="PT Sans" panose="020B0503020203020204" pitchFamily="34" charset="77"/>
                <a:cs typeface="Calibri"/>
              </a:rPr>
              <a:t>Climate vulnerable countries are going to the IMF for support.</a:t>
            </a:r>
            <a:endParaRPr sz="6600" dirty="0">
              <a:latin typeface="PT Sans" panose="020B0503020203020204" pitchFamily="34" charset="77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09600" y="9715500"/>
            <a:ext cx="27247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PT Sans" panose="020B0503020203020204" pitchFamily="34" charset="77"/>
                <a:cs typeface="Verdana"/>
              </a:rPr>
              <a:t>Source: </a:t>
            </a:r>
            <a:r>
              <a:rPr sz="1200" dirty="0">
                <a:latin typeface="PT Sans" panose="020B0503020203020204" pitchFamily="34" charset="77"/>
                <a:cs typeface="Calibri"/>
              </a:rPr>
              <a:t>Maldonado and Gallagher (2023).</a:t>
            </a:r>
          </a:p>
        </p:txBody>
      </p:sp>
      <p:pic>
        <p:nvPicPr>
          <p:cNvPr id="76" name="object 7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227300" y="8846840"/>
            <a:ext cx="2418372" cy="8229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432000" y="3775461"/>
            <a:ext cx="14027199" cy="1063239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12700" marR="5080">
              <a:lnSpc>
                <a:spcPct val="90400"/>
              </a:lnSpc>
              <a:spcBef>
                <a:spcPts val="515"/>
              </a:spcBef>
            </a:pPr>
            <a:r>
              <a:rPr lang="en-US" sz="3600" b="1" dirty="0">
                <a:solidFill>
                  <a:srgbClr val="002C72"/>
                </a:solidFill>
                <a:latin typeface="PT Sans" panose="020B0503020203020204" pitchFamily="34" charset="77"/>
                <a:cs typeface="Calibri"/>
              </a:rPr>
              <a:t>Middle income countries are not included.</a:t>
            </a:r>
            <a:r>
              <a:rPr lang="en-US" sz="3600" b="1" dirty="0">
                <a:solidFill>
                  <a:schemeClr val="tx1"/>
                </a:solidFill>
                <a:latin typeface="PT Sans" panose="020B0503020203020204" pitchFamily="34" charset="77"/>
                <a:cs typeface="Calibri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PT Sans" panose="020B0503020203020204" pitchFamily="34" charset="77"/>
                <a:cs typeface="Calibri"/>
              </a:rPr>
              <a:t>All countries in need of debt relief should have access, especially climate vulnerable economies.</a:t>
            </a:r>
            <a:endParaRPr sz="3600" dirty="0">
              <a:solidFill>
                <a:schemeClr val="tx1"/>
              </a:solidFill>
              <a:latin typeface="PT Sans" panose="020B0503020203020204" pitchFamily="34" charset="77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28700" y="3821797"/>
            <a:ext cx="1006475" cy="1006475"/>
          </a:xfrm>
          <a:custGeom>
            <a:avLst/>
            <a:gdLst/>
            <a:ahLst/>
            <a:cxnLst/>
            <a:rect l="l" t="t" r="r" b="b"/>
            <a:pathLst>
              <a:path w="1006475" h="1006475">
                <a:moveTo>
                  <a:pt x="1006099" y="0"/>
                </a:moveTo>
                <a:lnTo>
                  <a:pt x="209872" y="0"/>
                </a:lnTo>
                <a:lnTo>
                  <a:pt x="0" y="0"/>
                </a:lnTo>
                <a:lnTo>
                  <a:pt x="0" y="796226"/>
                </a:lnTo>
                <a:lnTo>
                  <a:pt x="209872" y="1006099"/>
                </a:lnTo>
                <a:lnTo>
                  <a:pt x="1006099" y="1006099"/>
                </a:lnTo>
                <a:lnTo>
                  <a:pt x="1006099" y="0"/>
                </a:lnTo>
                <a:close/>
              </a:path>
            </a:pathLst>
          </a:custGeom>
          <a:solidFill>
            <a:srgbClr val="002C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9871" y="3877576"/>
            <a:ext cx="40767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300" b="1" dirty="0">
                <a:solidFill>
                  <a:srgbClr val="FFFFFF"/>
                </a:solidFill>
                <a:latin typeface="PT Sans" panose="020B0503020203020204" pitchFamily="34" charset="77"/>
                <a:cs typeface="Verdana"/>
              </a:rPr>
              <a:t>1</a:t>
            </a:r>
            <a:endParaRPr sz="5300" dirty="0">
              <a:latin typeface="PT Sans" panose="020B0503020203020204" pitchFamily="34" charset="77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35100" y="5397327"/>
            <a:ext cx="1006475" cy="1006475"/>
          </a:xfrm>
          <a:custGeom>
            <a:avLst/>
            <a:gdLst/>
            <a:ahLst/>
            <a:cxnLst/>
            <a:rect l="l" t="t" r="r" b="b"/>
            <a:pathLst>
              <a:path w="1006475" h="1006475">
                <a:moveTo>
                  <a:pt x="1006099" y="0"/>
                </a:moveTo>
                <a:lnTo>
                  <a:pt x="209872" y="0"/>
                </a:lnTo>
                <a:lnTo>
                  <a:pt x="0" y="0"/>
                </a:lnTo>
                <a:lnTo>
                  <a:pt x="0" y="796226"/>
                </a:lnTo>
                <a:lnTo>
                  <a:pt x="209872" y="1006099"/>
                </a:lnTo>
                <a:lnTo>
                  <a:pt x="1006099" y="1006099"/>
                </a:lnTo>
                <a:lnTo>
                  <a:pt x="1006099" y="0"/>
                </a:lnTo>
                <a:close/>
              </a:path>
            </a:pathLst>
          </a:custGeom>
          <a:solidFill>
            <a:srgbClr val="002C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26271" y="5481319"/>
            <a:ext cx="40767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300" b="1" dirty="0">
                <a:solidFill>
                  <a:srgbClr val="FFFFFF"/>
                </a:solidFill>
                <a:latin typeface="PT Sans" panose="020B0503020203020204" pitchFamily="34" charset="77"/>
                <a:cs typeface="Verdana"/>
              </a:rPr>
              <a:t>2</a:t>
            </a:r>
            <a:endParaRPr sz="5300" dirty="0">
              <a:latin typeface="PT Sans" panose="020B0503020203020204" pitchFamily="34" charset="77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38400" y="5295900"/>
            <a:ext cx="14173200" cy="2061077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ct val="90300"/>
              </a:lnSpc>
              <a:spcBef>
                <a:spcPts val="520"/>
              </a:spcBef>
            </a:pPr>
            <a:r>
              <a:rPr lang="en-US" sz="3600" b="1" dirty="0">
                <a:solidFill>
                  <a:srgbClr val="002C72"/>
                </a:solidFill>
                <a:latin typeface="PT Sans" panose="020B0503020203020204" pitchFamily="34" charset="77"/>
                <a:cs typeface="Calibri"/>
              </a:rPr>
              <a:t>Development and climate change needs need to be at the core of sovereign debt restructuring.</a:t>
            </a:r>
            <a:r>
              <a:rPr lang="en-US" sz="3600" b="1" dirty="0">
                <a:solidFill>
                  <a:schemeClr val="tx1"/>
                </a:solidFill>
                <a:latin typeface="PT Sans" panose="020B0503020203020204" pitchFamily="34" charset="77"/>
                <a:cs typeface="Calibri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PT Sans" panose="020B0503020203020204" pitchFamily="34" charset="77"/>
                <a:cs typeface="Calibri"/>
              </a:rPr>
              <a:t>Debt restructuring should focus on restoring growth and creating the space for development and climate investments to lay the groundwork for sustainable growth. </a:t>
            </a:r>
            <a:endParaRPr sz="3600" dirty="0">
              <a:solidFill>
                <a:schemeClr val="tx1"/>
              </a:solidFill>
              <a:latin typeface="PT Sans" panose="020B0503020203020204" pitchFamily="34" charset="77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28700" y="7758665"/>
            <a:ext cx="1006475" cy="1006475"/>
          </a:xfrm>
          <a:custGeom>
            <a:avLst/>
            <a:gdLst/>
            <a:ahLst/>
            <a:cxnLst/>
            <a:rect l="l" t="t" r="r" b="b"/>
            <a:pathLst>
              <a:path w="1006475" h="1006475">
                <a:moveTo>
                  <a:pt x="1006099" y="0"/>
                </a:moveTo>
                <a:lnTo>
                  <a:pt x="209872" y="0"/>
                </a:lnTo>
                <a:lnTo>
                  <a:pt x="0" y="0"/>
                </a:lnTo>
                <a:lnTo>
                  <a:pt x="0" y="796226"/>
                </a:lnTo>
                <a:lnTo>
                  <a:pt x="209872" y="1006099"/>
                </a:lnTo>
                <a:lnTo>
                  <a:pt x="1006099" y="1006099"/>
                </a:lnTo>
                <a:lnTo>
                  <a:pt x="1006099" y="0"/>
                </a:lnTo>
                <a:close/>
              </a:path>
            </a:pathLst>
          </a:custGeom>
          <a:solidFill>
            <a:srgbClr val="002C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19871" y="7851647"/>
            <a:ext cx="40767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300" b="1" dirty="0">
                <a:solidFill>
                  <a:srgbClr val="FFFFFF"/>
                </a:solidFill>
                <a:latin typeface="PT Sans" panose="020B0503020203020204" pitchFamily="34" charset="77"/>
                <a:cs typeface="Verdana"/>
              </a:rPr>
              <a:t>3</a:t>
            </a:r>
            <a:endParaRPr sz="5300">
              <a:latin typeface="PT Sans" panose="020B0503020203020204" pitchFamily="34" charset="77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32000" y="7693660"/>
            <a:ext cx="13774419" cy="1562479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ct val="90300"/>
              </a:lnSpc>
              <a:spcBef>
                <a:spcPts val="520"/>
              </a:spcBef>
            </a:pPr>
            <a:r>
              <a:rPr lang="en-US" sz="3600" b="1" dirty="0">
                <a:solidFill>
                  <a:srgbClr val="002C72"/>
                </a:solidFill>
                <a:latin typeface="PT Sans" panose="020B0503020203020204" pitchFamily="34" charset="77"/>
                <a:cs typeface="Calibri"/>
              </a:rPr>
              <a:t>All creditors are not compelled to participate.</a:t>
            </a:r>
            <a:r>
              <a:rPr lang="en-US" sz="3600" b="1" dirty="0">
                <a:solidFill>
                  <a:schemeClr val="tx1"/>
                </a:solidFill>
                <a:latin typeface="PT Sans" panose="020B0503020203020204" pitchFamily="34" charset="77"/>
                <a:cs typeface="Calibri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PT Sans" panose="020B0503020203020204" pitchFamily="34" charset="77"/>
                <a:cs typeface="Calibri"/>
              </a:rPr>
              <a:t>Common Framework lacks the tools to bring all creditors together for a speedy and timely resolution.</a:t>
            </a:r>
            <a:endParaRPr sz="3600" dirty="0">
              <a:solidFill>
                <a:schemeClr val="tx1"/>
              </a:solidFill>
              <a:latin typeface="PT Sans" panose="020B0503020203020204" pitchFamily="34" charset="77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007886" y="802138"/>
            <a:ext cx="9423400" cy="2038506"/>
          </a:xfrm>
          <a:prstGeom prst="rect">
            <a:avLst/>
          </a:prstGeom>
        </p:spPr>
        <p:txBody>
          <a:bodyPr vert="horz" wrap="square" lIns="0" tIns="18999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000" dirty="0">
                <a:solidFill>
                  <a:srgbClr val="002C72"/>
                </a:solidFill>
                <a:latin typeface="PT Sans" panose="020B0503020203020204" pitchFamily="34" charset="77"/>
              </a:rPr>
              <a:t>The G20 Common Framework isn’t working.</a:t>
            </a:r>
            <a:endParaRPr sz="6000" dirty="0">
              <a:solidFill>
                <a:srgbClr val="002C72"/>
              </a:solidFill>
              <a:latin typeface="PT Sans" panose="020B0503020203020204" pitchFamily="34" charset="77"/>
            </a:endParaRPr>
          </a:p>
        </p:txBody>
      </p:sp>
      <p:pic>
        <p:nvPicPr>
          <p:cNvPr id="16" name="object 76">
            <a:extLst>
              <a:ext uri="{FF2B5EF4-FFF2-40B4-BE49-F238E27FC236}">
                <a16:creationId xmlns:a16="http://schemas.microsoft.com/office/drawing/2014/main" id="{E9DD45C0-B140-B9EF-8839-A4E58EABD6F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50013" y="1030861"/>
            <a:ext cx="2418372" cy="82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93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6999"/>
                </a:lnTo>
                <a:lnTo>
                  <a:pt x="18288000" y="10286999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2D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32000" y="3213100"/>
            <a:ext cx="13774419" cy="1577349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12700" marR="5080">
              <a:lnSpc>
                <a:spcPct val="90400"/>
              </a:lnSpc>
              <a:spcBef>
                <a:spcPts val="515"/>
              </a:spcBef>
            </a:pPr>
            <a:r>
              <a:rPr lang="en-US" sz="3600" b="1" dirty="0">
                <a:solidFill>
                  <a:srgbClr val="A1BCDF"/>
                </a:solidFill>
                <a:latin typeface="PT Sans" panose="020B0503020203020204" pitchFamily="34" charset="77"/>
                <a:cs typeface="Calibri"/>
              </a:rPr>
              <a:t>Focus on an investment-led approach </a:t>
            </a:r>
            <a:r>
              <a:rPr sz="36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to a resilient and just transition</a:t>
            </a:r>
            <a:r>
              <a:rPr lang="en-US" sz="36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 by bending down the high cost of capital through credit enhancements and concessional finance.</a:t>
            </a:r>
            <a:endParaRPr sz="3600" dirty="0">
              <a:latin typeface="PT Sans" panose="020B0503020203020204" pitchFamily="34" charset="77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28700" y="3348836"/>
            <a:ext cx="1006475" cy="1006475"/>
          </a:xfrm>
          <a:custGeom>
            <a:avLst/>
            <a:gdLst/>
            <a:ahLst/>
            <a:cxnLst/>
            <a:rect l="l" t="t" r="r" b="b"/>
            <a:pathLst>
              <a:path w="1006475" h="1006475">
                <a:moveTo>
                  <a:pt x="1006099" y="0"/>
                </a:moveTo>
                <a:lnTo>
                  <a:pt x="209872" y="0"/>
                </a:lnTo>
                <a:lnTo>
                  <a:pt x="0" y="0"/>
                </a:lnTo>
                <a:lnTo>
                  <a:pt x="0" y="796226"/>
                </a:lnTo>
                <a:lnTo>
                  <a:pt x="209872" y="1006099"/>
                </a:lnTo>
                <a:lnTo>
                  <a:pt x="1006099" y="1006099"/>
                </a:lnTo>
                <a:lnTo>
                  <a:pt x="1006099" y="0"/>
                </a:lnTo>
                <a:close/>
              </a:path>
            </a:pathLst>
          </a:custGeom>
          <a:solidFill>
            <a:srgbClr val="A1BC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9871" y="3404615"/>
            <a:ext cx="40767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300" b="1" dirty="0">
                <a:solidFill>
                  <a:srgbClr val="FFFFFF"/>
                </a:solidFill>
                <a:latin typeface="PT Sans" panose="020B0503020203020204" pitchFamily="34" charset="77"/>
                <a:cs typeface="Verdana"/>
              </a:rPr>
              <a:t>1</a:t>
            </a:r>
            <a:endParaRPr sz="5300">
              <a:latin typeface="PT Sans" panose="020B0503020203020204" pitchFamily="34" charset="77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35100" y="5397327"/>
            <a:ext cx="1006475" cy="1006475"/>
          </a:xfrm>
          <a:custGeom>
            <a:avLst/>
            <a:gdLst/>
            <a:ahLst/>
            <a:cxnLst/>
            <a:rect l="l" t="t" r="r" b="b"/>
            <a:pathLst>
              <a:path w="1006475" h="1006475">
                <a:moveTo>
                  <a:pt x="1006099" y="0"/>
                </a:moveTo>
                <a:lnTo>
                  <a:pt x="209872" y="0"/>
                </a:lnTo>
                <a:lnTo>
                  <a:pt x="0" y="0"/>
                </a:lnTo>
                <a:lnTo>
                  <a:pt x="0" y="796226"/>
                </a:lnTo>
                <a:lnTo>
                  <a:pt x="209872" y="1006099"/>
                </a:lnTo>
                <a:lnTo>
                  <a:pt x="1006099" y="1006099"/>
                </a:lnTo>
                <a:lnTo>
                  <a:pt x="1006099" y="0"/>
                </a:lnTo>
                <a:close/>
              </a:path>
            </a:pathLst>
          </a:custGeom>
          <a:solidFill>
            <a:srgbClr val="A1BCD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4666836" y="1028700"/>
            <a:ext cx="2592705" cy="882015"/>
            <a:chOff x="14666836" y="1028700"/>
            <a:chExt cx="2592705" cy="88201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946795" y="1028700"/>
              <a:ext cx="2312504" cy="78914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666836" y="1028700"/>
              <a:ext cx="2592463" cy="881439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326271" y="5481319"/>
            <a:ext cx="40767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300" b="1" dirty="0">
                <a:solidFill>
                  <a:srgbClr val="FFFFFF"/>
                </a:solidFill>
                <a:latin typeface="PT Sans" panose="020B0503020203020204" pitchFamily="34" charset="77"/>
                <a:cs typeface="Verdana"/>
              </a:rPr>
              <a:t>2</a:t>
            </a:r>
            <a:endParaRPr sz="5300" dirty="0">
              <a:latin typeface="PT Sans" panose="020B0503020203020204" pitchFamily="34" charset="77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38400" y="5295900"/>
            <a:ext cx="14596744" cy="2076681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ct val="90300"/>
              </a:lnSpc>
              <a:spcBef>
                <a:spcPts val="520"/>
              </a:spcBef>
            </a:pPr>
            <a:r>
              <a:rPr lang="en-US" sz="3600" b="1" dirty="0">
                <a:solidFill>
                  <a:srgbClr val="A1BCDF"/>
                </a:solidFill>
                <a:latin typeface="PT Sans" panose="020B0503020203020204" pitchFamily="34" charset="77"/>
                <a:cs typeface="Calibri"/>
              </a:rPr>
              <a:t>Reform the debt architecture</a:t>
            </a:r>
            <a:r>
              <a:rPr lang="en-US" sz="36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 so that all climate vulnerable countries in debt distress can obtain timely and necessary debt relief, and deploy better analytical tools </a:t>
            </a:r>
            <a:r>
              <a:rPr sz="36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analyze climate risks</a:t>
            </a:r>
            <a:r>
              <a:rPr lang="en-US" sz="36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, </a:t>
            </a:r>
            <a:r>
              <a:rPr sz="36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their macro-critical impacts</a:t>
            </a:r>
            <a:r>
              <a:rPr lang="en-US" sz="36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, and climate investment needs</a:t>
            </a:r>
            <a:r>
              <a:rPr sz="36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.</a:t>
            </a:r>
            <a:endParaRPr sz="3600" dirty="0">
              <a:latin typeface="PT Sans" panose="020B0503020203020204" pitchFamily="34" charset="77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28700" y="7758665"/>
            <a:ext cx="1006475" cy="1006475"/>
          </a:xfrm>
          <a:custGeom>
            <a:avLst/>
            <a:gdLst/>
            <a:ahLst/>
            <a:cxnLst/>
            <a:rect l="l" t="t" r="r" b="b"/>
            <a:pathLst>
              <a:path w="1006475" h="1006475">
                <a:moveTo>
                  <a:pt x="1006099" y="0"/>
                </a:moveTo>
                <a:lnTo>
                  <a:pt x="209872" y="0"/>
                </a:lnTo>
                <a:lnTo>
                  <a:pt x="0" y="0"/>
                </a:lnTo>
                <a:lnTo>
                  <a:pt x="0" y="796226"/>
                </a:lnTo>
                <a:lnTo>
                  <a:pt x="209872" y="1006099"/>
                </a:lnTo>
                <a:lnTo>
                  <a:pt x="1006099" y="1006099"/>
                </a:lnTo>
                <a:lnTo>
                  <a:pt x="1006099" y="0"/>
                </a:lnTo>
                <a:close/>
              </a:path>
            </a:pathLst>
          </a:custGeom>
          <a:solidFill>
            <a:srgbClr val="A1BC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19871" y="7851647"/>
            <a:ext cx="40767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300" b="1" dirty="0">
                <a:solidFill>
                  <a:srgbClr val="FFFFFF"/>
                </a:solidFill>
                <a:latin typeface="PT Sans" panose="020B0503020203020204" pitchFamily="34" charset="77"/>
                <a:cs typeface="Verdana"/>
              </a:rPr>
              <a:t>3</a:t>
            </a:r>
            <a:endParaRPr sz="5300">
              <a:latin typeface="PT Sans" panose="020B0503020203020204" pitchFamily="34" charset="77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32000" y="7693660"/>
            <a:ext cx="14500225" cy="156464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ct val="90300"/>
              </a:lnSpc>
              <a:spcBef>
                <a:spcPts val="520"/>
              </a:spcBef>
            </a:pPr>
            <a:r>
              <a:rPr sz="3600" b="1" dirty="0">
                <a:solidFill>
                  <a:srgbClr val="A1BCDF"/>
                </a:solidFill>
                <a:latin typeface="PT Sans" panose="020B0503020203020204" pitchFamily="34" charset="77"/>
                <a:cs typeface="Calibri"/>
              </a:rPr>
              <a:t>Scale and reform the IMF lending toolkit</a:t>
            </a:r>
            <a:r>
              <a:rPr sz="36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 to align short- term and longer-run financing horizons without jeopardizing debt sustainability and growth prospects.</a:t>
            </a:r>
            <a:endParaRPr sz="3600" dirty="0">
              <a:latin typeface="PT Sans" panose="020B0503020203020204" pitchFamily="34" charset="77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016000" y="525780"/>
            <a:ext cx="16256000" cy="1315231"/>
          </a:xfrm>
          <a:prstGeom prst="rect">
            <a:avLst/>
          </a:prstGeom>
        </p:spPr>
        <p:txBody>
          <a:bodyPr vert="horz" wrap="square" lIns="0" tIns="18999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PT Sans" panose="020B0503020203020204" pitchFamily="34" charset="77"/>
              </a:rPr>
              <a:t>Recommendations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6999"/>
                </a:lnTo>
                <a:lnTo>
                  <a:pt x="18288000" y="10286999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2D7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432000" y="3213100"/>
            <a:ext cx="13774419" cy="1395637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12700" marR="5080">
              <a:lnSpc>
                <a:spcPct val="90400"/>
              </a:lnSpc>
              <a:spcBef>
                <a:spcPts val="515"/>
              </a:spcBef>
            </a:pPr>
            <a:r>
              <a:rPr lang="en-US" sz="3200" b="1" dirty="0">
                <a:solidFill>
                  <a:srgbClr val="A1BCDF"/>
                </a:solidFill>
                <a:latin typeface="PT Sans" panose="020B0503020203020204" pitchFamily="34" charset="77"/>
                <a:cs typeface="Calibri"/>
              </a:rPr>
              <a:t>Climate resilient debt clauses. </a:t>
            </a:r>
            <a:r>
              <a:rPr lang="en-US" sz="32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The IMF should make this a standard feature in its agreements. The Catastrophe Containment and Relief Trust also needs to be replenished, scaled up, and opened up to all climate vulnerable economies.</a:t>
            </a:r>
            <a:endParaRPr sz="3200" dirty="0">
              <a:latin typeface="PT Sans" panose="020B0503020203020204" pitchFamily="34" charset="77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28700" y="3348836"/>
            <a:ext cx="1006475" cy="1006475"/>
          </a:xfrm>
          <a:custGeom>
            <a:avLst/>
            <a:gdLst/>
            <a:ahLst/>
            <a:cxnLst/>
            <a:rect l="l" t="t" r="r" b="b"/>
            <a:pathLst>
              <a:path w="1006475" h="1006475">
                <a:moveTo>
                  <a:pt x="1006099" y="0"/>
                </a:moveTo>
                <a:lnTo>
                  <a:pt x="209872" y="0"/>
                </a:lnTo>
                <a:lnTo>
                  <a:pt x="0" y="0"/>
                </a:lnTo>
                <a:lnTo>
                  <a:pt x="0" y="796226"/>
                </a:lnTo>
                <a:lnTo>
                  <a:pt x="209872" y="1006099"/>
                </a:lnTo>
                <a:lnTo>
                  <a:pt x="1006099" y="1006099"/>
                </a:lnTo>
                <a:lnTo>
                  <a:pt x="1006099" y="0"/>
                </a:lnTo>
                <a:close/>
              </a:path>
            </a:pathLst>
          </a:custGeom>
          <a:solidFill>
            <a:srgbClr val="A1BC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9871" y="3404615"/>
            <a:ext cx="40767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300" b="1" dirty="0">
                <a:solidFill>
                  <a:srgbClr val="FFFFFF"/>
                </a:solidFill>
                <a:latin typeface="PT Sans" panose="020B0503020203020204" pitchFamily="34" charset="77"/>
                <a:cs typeface="Verdana"/>
              </a:rPr>
              <a:t>4</a:t>
            </a:r>
            <a:endParaRPr sz="5300" dirty="0">
              <a:latin typeface="PT Sans" panose="020B0503020203020204" pitchFamily="34" charset="77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35100" y="5397327"/>
            <a:ext cx="1006475" cy="1006475"/>
          </a:xfrm>
          <a:custGeom>
            <a:avLst/>
            <a:gdLst/>
            <a:ahLst/>
            <a:cxnLst/>
            <a:rect l="l" t="t" r="r" b="b"/>
            <a:pathLst>
              <a:path w="1006475" h="1006475">
                <a:moveTo>
                  <a:pt x="1006099" y="0"/>
                </a:moveTo>
                <a:lnTo>
                  <a:pt x="209872" y="0"/>
                </a:lnTo>
                <a:lnTo>
                  <a:pt x="0" y="0"/>
                </a:lnTo>
                <a:lnTo>
                  <a:pt x="0" y="796226"/>
                </a:lnTo>
                <a:lnTo>
                  <a:pt x="209872" y="1006099"/>
                </a:lnTo>
                <a:lnTo>
                  <a:pt x="1006099" y="1006099"/>
                </a:lnTo>
                <a:lnTo>
                  <a:pt x="1006099" y="0"/>
                </a:lnTo>
                <a:close/>
              </a:path>
            </a:pathLst>
          </a:custGeom>
          <a:solidFill>
            <a:srgbClr val="A1BCD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4666836" y="1028700"/>
            <a:ext cx="2592705" cy="882015"/>
            <a:chOff x="14666836" y="1028700"/>
            <a:chExt cx="2592705" cy="88201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946795" y="1028700"/>
              <a:ext cx="2312504" cy="78914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666836" y="1028700"/>
              <a:ext cx="2592463" cy="881439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326271" y="5481319"/>
            <a:ext cx="407670" cy="828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300" b="1" dirty="0">
                <a:solidFill>
                  <a:srgbClr val="FFFFFF"/>
                </a:solidFill>
                <a:latin typeface="PT Sans" panose="020B0503020203020204" pitchFamily="34" charset="77"/>
                <a:cs typeface="Verdana"/>
              </a:rPr>
              <a:t>5</a:t>
            </a:r>
            <a:endParaRPr sz="5300" dirty="0">
              <a:latin typeface="PT Sans" panose="020B0503020203020204" pitchFamily="34" charset="77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38400" y="5295900"/>
            <a:ext cx="14596744" cy="183947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ct val="90300"/>
              </a:lnSpc>
              <a:spcBef>
                <a:spcPts val="520"/>
              </a:spcBef>
            </a:pPr>
            <a:r>
              <a:rPr lang="en-US" sz="3200" b="1" dirty="0">
                <a:solidFill>
                  <a:srgbClr val="A1BCDF"/>
                </a:solidFill>
                <a:latin typeface="PT Sans" panose="020B0503020203020204" pitchFamily="34" charset="77"/>
                <a:cs typeface="Calibri"/>
              </a:rPr>
              <a:t>Resilience and Sustainability Facility.</a:t>
            </a:r>
            <a:r>
              <a:rPr lang="en-US" sz="32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 Expand the use of the RST to issue recovery bonds from debt restructuring exercises; eliminate the requirement to have a concurrent upper credit tranche quality program which unduly restricts access and relax the access norm of 75 percent.</a:t>
            </a:r>
            <a:endParaRPr sz="3200" dirty="0">
              <a:latin typeface="PT Sans" panose="020B0503020203020204" pitchFamily="34" charset="77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28700" y="7758665"/>
            <a:ext cx="1006475" cy="1006475"/>
          </a:xfrm>
          <a:custGeom>
            <a:avLst/>
            <a:gdLst/>
            <a:ahLst/>
            <a:cxnLst/>
            <a:rect l="l" t="t" r="r" b="b"/>
            <a:pathLst>
              <a:path w="1006475" h="1006475">
                <a:moveTo>
                  <a:pt x="1006099" y="0"/>
                </a:moveTo>
                <a:lnTo>
                  <a:pt x="209872" y="0"/>
                </a:lnTo>
                <a:lnTo>
                  <a:pt x="0" y="0"/>
                </a:lnTo>
                <a:lnTo>
                  <a:pt x="0" y="796226"/>
                </a:lnTo>
                <a:lnTo>
                  <a:pt x="209872" y="1006099"/>
                </a:lnTo>
                <a:lnTo>
                  <a:pt x="1006099" y="1006099"/>
                </a:lnTo>
                <a:lnTo>
                  <a:pt x="1006099" y="0"/>
                </a:lnTo>
                <a:close/>
              </a:path>
            </a:pathLst>
          </a:custGeom>
          <a:solidFill>
            <a:srgbClr val="A1BC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19871" y="7851647"/>
            <a:ext cx="40767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300" b="1" dirty="0">
                <a:solidFill>
                  <a:srgbClr val="FFFFFF"/>
                </a:solidFill>
                <a:latin typeface="PT Sans" panose="020B0503020203020204" pitchFamily="34" charset="77"/>
                <a:cs typeface="Verdana"/>
              </a:rPr>
              <a:t>6</a:t>
            </a:r>
            <a:endParaRPr sz="5300" dirty="0">
              <a:latin typeface="PT Sans" panose="020B0503020203020204" pitchFamily="34" charset="77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32000" y="7693660"/>
            <a:ext cx="14500225" cy="953081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ct val="90300"/>
              </a:lnSpc>
              <a:spcBef>
                <a:spcPts val="520"/>
              </a:spcBef>
            </a:pPr>
            <a:r>
              <a:rPr lang="en-US" sz="3200" b="1" dirty="0">
                <a:solidFill>
                  <a:srgbClr val="A1BCDF"/>
                </a:solidFill>
                <a:latin typeface="PT Sans" panose="020B0503020203020204" pitchFamily="34" charset="77"/>
                <a:cs typeface="Calibri"/>
              </a:rPr>
              <a:t>Low Income Countries Debt Sustainability Framework review offers an opportunity </a:t>
            </a:r>
            <a:r>
              <a:rPr lang="en-US" sz="3200" dirty="0">
                <a:solidFill>
                  <a:srgbClr val="FFFFFF"/>
                </a:solidFill>
                <a:latin typeface="PT Sans" panose="020B0503020203020204" pitchFamily="34" charset="77"/>
                <a:cs typeface="Calibri"/>
              </a:rPr>
              <a:t>to integrate climate change shocks and investment needs into the methodology. </a:t>
            </a:r>
            <a:endParaRPr sz="3200" dirty="0">
              <a:latin typeface="PT Sans" panose="020B0503020203020204" pitchFamily="34" charset="77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016000" y="525780"/>
            <a:ext cx="16256000" cy="1315231"/>
          </a:xfrm>
          <a:prstGeom prst="rect">
            <a:avLst/>
          </a:prstGeom>
        </p:spPr>
        <p:txBody>
          <a:bodyPr vert="horz" wrap="square" lIns="0" tIns="18999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PT Sans" panose="020B0503020203020204" pitchFamily="34" charset="77"/>
              </a:rPr>
              <a:t>Recommendations</a:t>
            </a:r>
            <a:r>
              <a:rPr lang="en-US" dirty="0">
                <a:latin typeface="PT Sans" panose="020B0503020203020204" pitchFamily="34" charset="77"/>
              </a:rPr>
              <a:t> (cont.)</a:t>
            </a:r>
            <a:endParaRPr dirty="0"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22017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00" y="7556500"/>
            <a:ext cx="41275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PT Sans" panose="020B0503020203020204" pitchFamily="34" charset="77"/>
                <a:cs typeface="Verdana"/>
              </a:rPr>
              <a:t>gdpcenter.org/TaskForce</a:t>
            </a:r>
            <a:endParaRPr sz="2800" dirty="0">
              <a:latin typeface="PT Sans" panose="020B0503020203020204" pitchFamily="34" charset="77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0" y="2809875"/>
            <a:ext cx="13716000" cy="46672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6734</TotalTime>
  <Words>360</Words>
  <Application>Microsoft Office PowerPoint</Application>
  <PresentationFormat>Custom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PT Sans</vt:lpstr>
      <vt:lpstr>Verdana</vt:lpstr>
      <vt:lpstr>Office Theme</vt:lpstr>
      <vt:lpstr>PowerPoint Presentation</vt:lpstr>
      <vt:lpstr>PowerPoint Presentation</vt:lpstr>
      <vt:lpstr>PowerPoint Presentation</vt:lpstr>
      <vt:lpstr>The G20 Common Framework isn’t working.</vt:lpstr>
      <vt:lpstr>Recommendations</vt:lpstr>
      <vt:lpstr>Recommendations (cont.)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G-24 LIAISON OFFICE</cp:lastModifiedBy>
  <cp:revision>28</cp:revision>
  <dcterms:created xsi:type="dcterms:W3CDTF">2023-06-14T15:56:55Z</dcterms:created>
  <dcterms:modified xsi:type="dcterms:W3CDTF">2023-07-18T07:14:17Z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2023-04-11T00:00:00Z</vt:filetime>
  </property>
  <property fmtid="{D5CDD505-2E9C-101B-9397-08002B2CF9AE}" pid="3" name="LastSaved">
    <vt:filetime>2023-06-14T00:00:00Z</vt:filetime>
  </property>
  <property fmtid="{D5CDD505-2E9C-101B-9397-08002B2CF9AE}" pid="4" name="Producer">
    <vt:lpwstr>macOS Version 12.2.1 (Build 21D62) Quartz PDFContext</vt:lpwstr>
  </property>
</Properties>
</file>