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Lst>
  <p:notesMasterIdLst>
    <p:notesMasterId r:id="rId22"/>
  </p:notesMasterIdLst>
  <p:handoutMasterIdLst>
    <p:handoutMasterId r:id="rId23"/>
  </p:handoutMasterIdLst>
  <p:sldIdLst>
    <p:sldId id="648" r:id="rId2"/>
    <p:sldId id="680" r:id="rId3"/>
    <p:sldId id="683" r:id="rId4"/>
    <p:sldId id="682" r:id="rId5"/>
    <p:sldId id="685" r:id="rId6"/>
    <p:sldId id="698" r:id="rId7"/>
    <p:sldId id="681" r:id="rId8"/>
    <p:sldId id="650" r:id="rId9"/>
    <p:sldId id="687" r:id="rId10"/>
    <p:sldId id="686" r:id="rId11"/>
    <p:sldId id="688" r:id="rId12"/>
    <p:sldId id="689" r:id="rId13"/>
    <p:sldId id="691" r:id="rId14"/>
    <p:sldId id="673" r:id="rId15"/>
    <p:sldId id="692" r:id="rId16"/>
    <p:sldId id="675" r:id="rId17"/>
    <p:sldId id="693" r:id="rId18"/>
    <p:sldId id="694" r:id="rId19"/>
    <p:sldId id="643" r:id="rId20"/>
    <p:sldId id="697" r:id="rId21"/>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B40000"/>
    <a:srgbClr val="CC0000"/>
    <a:srgbClr val="5433CD"/>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2" autoAdjust="0"/>
    <p:restoredTop sz="96041" autoAdjust="0"/>
  </p:normalViewPr>
  <p:slideViewPr>
    <p:cSldViewPr>
      <p:cViewPr varScale="1">
        <p:scale>
          <a:sx n="112" d="100"/>
          <a:sy n="112" d="100"/>
        </p:scale>
        <p:origin x="-1584" y="-78"/>
      </p:cViewPr>
      <p:guideLst>
        <p:guide orient="horz" pos="2160"/>
        <p:guide pos="2880"/>
      </p:guideLst>
    </p:cSldViewPr>
  </p:slideViewPr>
  <p:outlineViewPr>
    <p:cViewPr>
      <p:scale>
        <a:sx n="33" d="100"/>
        <a:sy n="33" d="100"/>
      </p:scale>
      <p:origin x="0" y="52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328" y="-5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ILMAZ%20AKYUZ\Documents\YILMAZ\SOUTH%20CENTRE\RATE%20OF%20RETURN\Data\Copy%20of%20G20%20EMs%20IIP%20data%20collec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4.193034898415475E-2"/>
          <c:y val="1.0505684553568121E-2"/>
          <c:w val="0.94109434237387002"/>
          <c:h val="0.86675721216161183"/>
        </c:manualLayout>
      </c:layout>
      <c:barChart>
        <c:barDir val="col"/>
        <c:grouping val="stacked"/>
        <c:ser>
          <c:idx val="3"/>
          <c:order val="0"/>
          <c:tx>
            <c:strRef>
              <c:f>'G20 EDE result'!$A$5</c:f>
              <c:strCache>
                <c:ptCount val="1"/>
                <c:pt idx="0">
                  <c:v>FDI assets</c:v>
                </c:pt>
              </c:strCache>
            </c:strRef>
          </c:tx>
          <c:spPr>
            <a:solidFill>
              <a:srgbClr val="FFFF00"/>
            </a:solidFill>
            <a:ln>
              <a:solidFill>
                <a:schemeClr val="accent1">
                  <a:lumMod val="75000"/>
                </a:schemeClr>
              </a:solidFill>
            </a:ln>
          </c:spPr>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result'!$B$5:$R$5</c:f>
              <c:numCache>
                <c:formatCode>0.0</c:formatCode>
                <c:ptCount val="17"/>
                <c:pt idx="0">
                  <c:v>4.1474590116916081</c:v>
                </c:pt>
                <c:pt idx="1">
                  <c:v>4.8648058071028464</c:v>
                </c:pt>
                <c:pt idx="2">
                  <c:v>5.7405475830394739</c:v>
                </c:pt>
                <c:pt idx="3">
                  <c:v>5.9442691155973533</c:v>
                </c:pt>
                <c:pt idx="4">
                  <c:v>5.9284486315713192</c:v>
                </c:pt>
                <c:pt idx="5">
                  <c:v>5.9899746905327413</c:v>
                </c:pt>
                <c:pt idx="6">
                  <c:v>8.0298593341591253</c:v>
                </c:pt>
                <c:pt idx="7">
                  <c:v>8.6165876172452514</c:v>
                </c:pt>
                <c:pt idx="8">
                  <c:v>6.6105953299413418</c:v>
                </c:pt>
                <c:pt idx="9">
                  <c:v>8.6807238282702652</c:v>
                </c:pt>
                <c:pt idx="10">
                  <c:v>8.6044696336619708</c:v>
                </c:pt>
                <c:pt idx="11">
                  <c:v>8.1350648601521769</c:v>
                </c:pt>
                <c:pt idx="12">
                  <c:v>9.2488420540465484</c:v>
                </c:pt>
                <c:pt idx="13">
                  <c:v>9.9047944252871076</c:v>
                </c:pt>
                <c:pt idx="14">
                  <c:v>10.457059950505279</c:v>
                </c:pt>
                <c:pt idx="15">
                  <c:v>11.740641377371137</c:v>
                </c:pt>
                <c:pt idx="16">
                  <c:v>13.57733070242698</c:v>
                </c:pt>
              </c:numCache>
            </c:numRef>
          </c:val>
          <c:extLst xmlns:c16r2="http://schemas.microsoft.com/office/drawing/2015/06/chart">
            <c:ext xmlns:c16="http://schemas.microsoft.com/office/drawing/2014/chart" uri="{C3380CC4-5D6E-409C-BE32-E72D297353CC}">
              <c16:uniqueId val="{00000000-DAB4-4D19-976C-8C6C4C878FA0}"/>
            </c:ext>
          </c:extLst>
        </c:ser>
        <c:ser>
          <c:idx val="1"/>
          <c:order val="1"/>
          <c:tx>
            <c:strRef>
              <c:f>'G20 EDE result'!$A$3</c:f>
              <c:strCache>
                <c:ptCount val="1"/>
                <c:pt idx="0">
                  <c:v>Portfolio equity assets</c:v>
                </c:pt>
              </c:strCache>
            </c:strRef>
          </c:tx>
          <c:spPr>
            <a:solidFill>
              <a:srgbClr val="002060"/>
            </a:solidFill>
            <a:ln>
              <a:solidFill>
                <a:schemeClr val="accent1"/>
              </a:solidFill>
            </a:ln>
          </c:spPr>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result'!$B$3:$R$3</c:f>
              <c:numCache>
                <c:formatCode>0.0</c:formatCode>
                <c:ptCount val="17"/>
                <c:pt idx="0">
                  <c:v>1.5425424871972229</c:v>
                </c:pt>
                <c:pt idx="1">
                  <c:v>1.3630031042151602</c:v>
                </c:pt>
                <c:pt idx="2">
                  <c:v>1.2239729701057356</c:v>
                </c:pt>
                <c:pt idx="3">
                  <c:v>1.3797205308562961</c:v>
                </c:pt>
                <c:pt idx="4">
                  <c:v>1.3351317562705542</c:v>
                </c:pt>
                <c:pt idx="5">
                  <c:v>1.449827634862642</c:v>
                </c:pt>
                <c:pt idx="6">
                  <c:v>1.1467353638713247</c:v>
                </c:pt>
                <c:pt idx="7">
                  <c:v>1.2385910243639953</c:v>
                </c:pt>
                <c:pt idx="8">
                  <c:v>0.85528814467805803</c:v>
                </c:pt>
                <c:pt idx="9">
                  <c:v>1.4739100153778804</c:v>
                </c:pt>
                <c:pt idx="10">
                  <c:v>1.5876503500864545</c:v>
                </c:pt>
                <c:pt idx="11">
                  <c:v>1.4590282231129312</c:v>
                </c:pt>
                <c:pt idx="12">
                  <c:v>1.7545017013069073</c:v>
                </c:pt>
                <c:pt idx="13">
                  <c:v>1.8592906304804471</c:v>
                </c:pt>
                <c:pt idx="14">
                  <c:v>1.820585034257014</c:v>
                </c:pt>
                <c:pt idx="15">
                  <c:v>1.8360438802483721</c:v>
                </c:pt>
                <c:pt idx="16">
                  <c:v>2.1097808683388126</c:v>
                </c:pt>
              </c:numCache>
            </c:numRef>
          </c:val>
          <c:extLst xmlns:c16r2="http://schemas.microsoft.com/office/drawing/2015/06/chart">
            <c:ext xmlns:c16="http://schemas.microsoft.com/office/drawing/2014/chart" uri="{C3380CC4-5D6E-409C-BE32-E72D297353CC}">
              <c16:uniqueId val="{00000001-DAB4-4D19-976C-8C6C4C878FA0}"/>
            </c:ext>
          </c:extLst>
        </c:ser>
        <c:ser>
          <c:idx val="5"/>
          <c:order val="2"/>
          <c:tx>
            <c:strRef>
              <c:f>'G20 EDE result'!$A$7</c:f>
              <c:strCache>
                <c:ptCount val="1"/>
                <c:pt idx="0">
                  <c:v>Debt assets</c:v>
                </c:pt>
              </c:strCache>
            </c:strRef>
          </c:tx>
          <c:spPr>
            <a:solidFill>
              <a:srgbClr val="FF0000"/>
            </a:solidFill>
            <a:ln>
              <a:solidFill>
                <a:schemeClr val="accent1"/>
              </a:solidFill>
            </a:ln>
          </c:spPr>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result'!$B$7:$R$7</c:f>
              <c:numCache>
                <c:formatCode>0.0</c:formatCode>
                <c:ptCount val="17"/>
                <c:pt idx="0">
                  <c:v>16.5414444537256</c:v>
                </c:pt>
                <c:pt idx="1">
                  <c:v>15.839154936805476</c:v>
                </c:pt>
                <c:pt idx="2">
                  <c:v>16.051838542981326</c:v>
                </c:pt>
                <c:pt idx="3">
                  <c:v>14.833902600613255</c:v>
                </c:pt>
                <c:pt idx="4">
                  <c:v>13.048379119598016</c:v>
                </c:pt>
                <c:pt idx="5">
                  <c:v>12.623069948871443</c:v>
                </c:pt>
                <c:pt idx="6">
                  <c:v>13.801108876639423</c:v>
                </c:pt>
                <c:pt idx="7">
                  <c:v>13.924986936167235</c:v>
                </c:pt>
                <c:pt idx="8">
                  <c:v>13.243150567290938</c:v>
                </c:pt>
                <c:pt idx="9">
                  <c:v>12.31426948434634</c:v>
                </c:pt>
                <c:pt idx="10">
                  <c:v>11.191032718343742</c:v>
                </c:pt>
                <c:pt idx="11">
                  <c:v>10.470099564504148</c:v>
                </c:pt>
                <c:pt idx="12">
                  <c:v>11.297913480767603</c:v>
                </c:pt>
                <c:pt idx="13">
                  <c:v>11.643650729722321</c:v>
                </c:pt>
                <c:pt idx="14">
                  <c:v>12.162895280209721</c:v>
                </c:pt>
                <c:pt idx="15">
                  <c:v>12.719917582323541</c:v>
                </c:pt>
                <c:pt idx="16">
                  <c:v>14.758707775427053</c:v>
                </c:pt>
              </c:numCache>
            </c:numRef>
          </c:val>
          <c:extLst xmlns:c16r2="http://schemas.microsoft.com/office/drawing/2015/06/chart">
            <c:ext xmlns:c16="http://schemas.microsoft.com/office/drawing/2014/chart" uri="{C3380CC4-5D6E-409C-BE32-E72D297353CC}">
              <c16:uniqueId val="{00000002-DAB4-4D19-976C-8C6C4C878FA0}"/>
            </c:ext>
          </c:extLst>
        </c:ser>
        <c:ser>
          <c:idx val="9"/>
          <c:order val="3"/>
          <c:tx>
            <c:strRef>
              <c:f>'G20 EDE result'!$A$9</c:f>
              <c:strCache>
                <c:ptCount val="1"/>
                <c:pt idx="0">
                  <c:v>FX Reserves minus gold</c:v>
                </c:pt>
              </c:strCache>
            </c:strRef>
          </c:tx>
          <c:spPr>
            <a:solidFill>
              <a:schemeClr val="accent1">
                <a:lumMod val="90000"/>
              </a:schemeClr>
            </a:solidFill>
            <a:ln>
              <a:solidFill>
                <a:schemeClr val="accent1"/>
              </a:solidFill>
            </a:ln>
          </c:spPr>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result'!$B$9:$R$9</c:f>
              <c:numCache>
                <c:formatCode>0.0</c:formatCode>
                <c:ptCount val="17"/>
                <c:pt idx="0">
                  <c:v>9.0552349983593565</c:v>
                </c:pt>
                <c:pt idx="1">
                  <c:v>10.389454514507831</c:v>
                </c:pt>
                <c:pt idx="2">
                  <c:v>13.115891373903578</c:v>
                </c:pt>
                <c:pt idx="3">
                  <c:v>15.857620396180696</c:v>
                </c:pt>
                <c:pt idx="4">
                  <c:v>18.510859026156432</c:v>
                </c:pt>
                <c:pt idx="5">
                  <c:v>19.828518402419043</c:v>
                </c:pt>
                <c:pt idx="6">
                  <c:v>22.279266659030743</c:v>
                </c:pt>
                <c:pt idx="7">
                  <c:v>26.332219979691882</c:v>
                </c:pt>
                <c:pt idx="8">
                  <c:v>24.97131048680151</c:v>
                </c:pt>
                <c:pt idx="9">
                  <c:v>29.87521819039782</c:v>
                </c:pt>
                <c:pt idx="10">
                  <c:v>28.357081551228291</c:v>
                </c:pt>
                <c:pt idx="11">
                  <c:v>26.29027103044325</c:v>
                </c:pt>
                <c:pt idx="12">
                  <c:v>25.809831103527369</c:v>
                </c:pt>
                <c:pt idx="13">
                  <c:v>26.500892586920397</c:v>
                </c:pt>
                <c:pt idx="14">
                  <c:v>25.287095905804552</c:v>
                </c:pt>
                <c:pt idx="15">
                  <c:v>23.577483335528928</c:v>
                </c:pt>
                <c:pt idx="16">
                  <c:v>22.257859508455532</c:v>
                </c:pt>
              </c:numCache>
            </c:numRef>
          </c:val>
          <c:extLst xmlns:c16r2="http://schemas.microsoft.com/office/drawing/2015/06/chart">
            <c:ext xmlns:c16="http://schemas.microsoft.com/office/drawing/2014/chart" uri="{C3380CC4-5D6E-409C-BE32-E72D297353CC}">
              <c16:uniqueId val="{00000003-DAB4-4D19-976C-8C6C4C878FA0}"/>
            </c:ext>
          </c:extLst>
        </c:ser>
        <c:dLbls/>
        <c:gapWidth val="55"/>
        <c:overlap val="100"/>
        <c:axId val="109338624"/>
        <c:axId val="109340160"/>
      </c:barChart>
      <c:barChart>
        <c:barDir val="col"/>
        <c:grouping val="stacked"/>
        <c:ser>
          <c:idx val="4"/>
          <c:order val="4"/>
          <c:tx>
            <c:strRef>
              <c:f>'G20 EDE result'!$A$6</c:f>
              <c:strCache>
                <c:ptCount val="1"/>
                <c:pt idx="0">
                  <c:v>FDI liabilities</c:v>
                </c:pt>
              </c:strCache>
            </c:strRef>
          </c:tx>
          <c:spPr>
            <a:solidFill>
              <a:srgbClr val="FFC000"/>
            </a:solidFill>
            <a:ln>
              <a:solidFill>
                <a:schemeClr val="accent2"/>
              </a:solidFill>
            </a:ln>
          </c:spPr>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result'!$B$6:$R$6</c:f>
              <c:numCache>
                <c:formatCode>0.0</c:formatCode>
                <c:ptCount val="17"/>
                <c:pt idx="0">
                  <c:v>-16.043388841416139</c:v>
                </c:pt>
                <c:pt idx="1">
                  <c:v>-18.16389818896549</c:v>
                </c:pt>
                <c:pt idx="2">
                  <c:v>-17.546533640752561</c:v>
                </c:pt>
                <c:pt idx="3">
                  <c:v>-18.607464597024119</c:v>
                </c:pt>
                <c:pt idx="4">
                  <c:v>-18.598596695354253</c:v>
                </c:pt>
                <c:pt idx="5">
                  <c:v>-19.99007652051872</c:v>
                </c:pt>
                <c:pt idx="6">
                  <c:v>-21.816599381617436</c:v>
                </c:pt>
                <c:pt idx="7">
                  <c:v>-23.144686593321524</c:v>
                </c:pt>
                <c:pt idx="8">
                  <c:v>-17.628890332044232</c:v>
                </c:pt>
                <c:pt idx="9">
                  <c:v>-25.612662413515853</c:v>
                </c:pt>
                <c:pt idx="10">
                  <c:v>-26.729478949113567</c:v>
                </c:pt>
                <c:pt idx="11">
                  <c:v>-24.045462769666017</c:v>
                </c:pt>
                <c:pt idx="12">
                  <c:v>-25.029396205200513</c:v>
                </c:pt>
                <c:pt idx="13">
                  <c:v>-24.885642038475535</c:v>
                </c:pt>
                <c:pt idx="14">
                  <c:v>-24.460557641147798</c:v>
                </c:pt>
                <c:pt idx="15">
                  <c:v>-25.126447417945151</c:v>
                </c:pt>
                <c:pt idx="16">
                  <c:v>-27.424823916321266</c:v>
                </c:pt>
              </c:numCache>
            </c:numRef>
          </c:val>
          <c:extLst xmlns:c16r2="http://schemas.microsoft.com/office/drawing/2015/06/chart">
            <c:ext xmlns:c16="http://schemas.microsoft.com/office/drawing/2014/chart" uri="{C3380CC4-5D6E-409C-BE32-E72D297353CC}">
              <c16:uniqueId val="{00000004-DAB4-4D19-976C-8C6C4C878FA0}"/>
            </c:ext>
          </c:extLst>
        </c:ser>
        <c:ser>
          <c:idx val="2"/>
          <c:order val="5"/>
          <c:tx>
            <c:strRef>
              <c:f>'G20 EDE result'!$A$4</c:f>
              <c:strCache>
                <c:ptCount val="1"/>
                <c:pt idx="0">
                  <c:v>Portfolio equity liabilities</c:v>
                </c:pt>
              </c:strCache>
            </c:strRef>
          </c:tx>
          <c:spPr>
            <a:pattFill prst="pct25">
              <a:fgClr>
                <a:schemeClr val="accent2"/>
              </a:fgClr>
              <a:bgClr>
                <a:schemeClr val="bg1"/>
              </a:bgClr>
            </a:pattFill>
            <a:ln>
              <a:solidFill>
                <a:schemeClr val="accent2"/>
              </a:solidFill>
            </a:ln>
          </c:spPr>
          <c:dPt>
            <c:idx val="10"/>
            <c:extLst xmlns:c16r2="http://schemas.microsoft.com/office/drawing/2015/06/chart">
              <c:ext xmlns:c16="http://schemas.microsoft.com/office/drawing/2014/chart" uri="{C3380CC4-5D6E-409C-BE32-E72D297353CC}">
                <c16:uniqueId val="{00000005-DAB4-4D19-976C-8C6C4C878FA0}"/>
              </c:ext>
            </c:extLst>
          </c:dPt>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result'!$B$4:$R$4</c:f>
              <c:numCache>
                <c:formatCode>0.0</c:formatCode>
                <c:ptCount val="17"/>
                <c:pt idx="0">
                  <c:v>-4.1520462424328217</c:v>
                </c:pt>
                <c:pt idx="1">
                  <c:v>-4.2742148465573102</c:v>
                </c:pt>
                <c:pt idx="2">
                  <c:v>-4.1601267119723726</c:v>
                </c:pt>
                <c:pt idx="3">
                  <c:v>-6.5021095963281885</c:v>
                </c:pt>
                <c:pt idx="4">
                  <c:v>-7.637057506325716</c:v>
                </c:pt>
                <c:pt idx="5">
                  <c:v>-9.667790687197769</c:v>
                </c:pt>
                <c:pt idx="6">
                  <c:v>-10.527171887552681</c:v>
                </c:pt>
                <c:pt idx="7">
                  <c:v>-12.328908831283082</c:v>
                </c:pt>
                <c:pt idx="8">
                  <c:v>-5.6986365593879933</c:v>
                </c:pt>
                <c:pt idx="9">
                  <c:v>-9.4904033843666546</c:v>
                </c:pt>
                <c:pt idx="10">
                  <c:v>-9.7937970873803497</c:v>
                </c:pt>
                <c:pt idx="11">
                  <c:v>-6.8981613679645495</c:v>
                </c:pt>
                <c:pt idx="12">
                  <c:v>-7.4902035107469001</c:v>
                </c:pt>
                <c:pt idx="13">
                  <c:v>-6.7268307296258829</c:v>
                </c:pt>
                <c:pt idx="14">
                  <c:v>-7.8214307389651783</c:v>
                </c:pt>
                <c:pt idx="15">
                  <c:v>-6.7373735780801782</c:v>
                </c:pt>
                <c:pt idx="16">
                  <c:v>-7.7134063552484271</c:v>
                </c:pt>
              </c:numCache>
            </c:numRef>
          </c:val>
          <c:extLst xmlns:c16r2="http://schemas.microsoft.com/office/drawing/2015/06/chart">
            <c:ext xmlns:c16="http://schemas.microsoft.com/office/drawing/2014/chart" uri="{C3380CC4-5D6E-409C-BE32-E72D297353CC}">
              <c16:uniqueId val="{00000006-DAB4-4D19-976C-8C6C4C878FA0}"/>
            </c:ext>
          </c:extLst>
        </c:ser>
        <c:ser>
          <c:idx val="6"/>
          <c:order val="6"/>
          <c:tx>
            <c:strRef>
              <c:f>'G20 EDE result'!$A$8</c:f>
              <c:strCache>
                <c:ptCount val="1"/>
                <c:pt idx="0">
                  <c:v>Debt liabilities</c:v>
                </c:pt>
              </c:strCache>
            </c:strRef>
          </c:tx>
          <c:spPr>
            <a:solidFill>
              <a:srgbClr val="FF0000"/>
            </a:solidFill>
            <a:ln>
              <a:solidFill>
                <a:schemeClr val="accent2"/>
              </a:solidFill>
            </a:ln>
          </c:spPr>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result'!$B$8:$R$8</c:f>
              <c:numCache>
                <c:formatCode>0.0</c:formatCode>
                <c:ptCount val="17"/>
                <c:pt idx="0">
                  <c:v>-29.332372507566546</c:v>
                </c:pt>
                <c:pt idx="1">
                  <c:v>-28.678387903660362</c:v>
                </c:pt>
                <c:pt idx="2">
                  <c:v>-28.772527965868626</c:v>
                </c:pt>
                <c:pt idx="3">
                  <c:v>-27.189340789675498</c:v>
                </c:pt>
                <c:pt idx="4">
                  <c:v>-24.73879395141314</c:v>
                </c:pt>
                <c:pt idx="5">
                  <c:v>-21.065521313824576</c:v>
                </c:pt>
                <c:pt idx="6">
                  <c:v>-19.995504685755684</c:v>
                </c:pt>
                <c:pt idx="7">
                  <c:v>-19.704866194993826</c:v>
                </c:pt>
                <c:pt idx="8">
                  <c:v>-16.826871002651082</c:v>
                </c:pt>
                <c:pt idx="9">
                  <c:v>-17.742328627938988</c:v>
                </c:pt>
                <c:pt idx="10">
                  <c:v>-17.679572295516106</c:v>
                </c:pt>
                <c:pt idx="11">
                  <c:v>-17.610756587715418</c:v>
                </c:pt>
                <c:pt idx="12">
                  <c:v>-18.64398184057163</c:v>
                </c:pt>
                <c:pt idx="13">
                  <c:v>-20.057711709996855</c:v>
                </c:pt>
                <c:pt idx="14">
                  <c:v>-20.604306426134968</c:v>
                </c:pt>
                <c:pt idx="15">
                  <c:v>-18.802184175150053</c:v>
                </c:pt>
                <c:pt idx="16">
                  <c:v>-19.025526203971825</c:v>
                </c:pt>
              </c:numCache>
            </c:numRef>
          </c:val>
          <c:extLst xmlns:c16r2="http://schemas.microsoft.com/office/drawing/2015/06/chart">
            <c:ext xmlns:c16="http://schemas.microsoft.com/office/drawing/2014/chart" uri="{C3380CC4-5D6E-409C-BE32-E72D297353CC}">
              <c16:uniqueId val="{00000007-DAB4-4D19-976C-8C6C4C878FA0}"/>
            </c:ext>
          </c:extLst>
        </c:ser>
        <c:dLbls/>
        <c:gapWidth val="55"/>
        <c:overlap val="100"/>
        <c:axId val="109347584"/>
        <c:axId val="109341696"/>
      </c:barChart>
      <c:lineChart>
        <c:grouping val="standard"/>
        <c:ser>
          <c:idx val="0"/>
          <c:order val="7"/>
          <c:tx>
            <c:strRef>
              <c:f>'G20 EDE result'!$A$12</c:f>
              <c:strCache>
                <c:ptCount val="1"/>
                <c:pt idx="0">
                  <c:v>NFA</c:v>
                </c:pt>
              </c:strCache>
            </c:strRef>
          </c:tx>
          <c:spPr>
            <a:ln>
              <a:solidFill>
                <a:schemeClr val="tx1"/>
              </a:solidFill>
            </a:ln>
          </c:spPr>
          <c:marker>
            <c:symbol val="none"/>
          </c:marker>
          <c:cat>
            <c:strRef>
              <c:f>'G20 EDE result'!$B$2:$R$2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'G20 EDE result'!$B$12:$R$12</c:f>
              <c:numCache>
                <c:formatCode>0.0</c:formatCode>
                <c:ptCount val="17"/>
                <c:pt idx="0">
                  <c:v>-18.237102963582167</c:v>
                </c:pt>
                <c:pt idx="1">
                  <c:v>-18.656677992181102</c:v>
                </c:pt>
                <c:pt idx="2">
                  <c:v>-14.3449792545813</c:v>
                </c:pt>
                <c:pt idx="3">
                  <c:v>-14.285547133917371</c:v>
                </c:pt>
                <c:pt idx="4">
                  <c:v>-12.156160868490444</c:v>
                </c:pt>
                <c:pt idx="5">
                  <c:v>-10.863435449493872</c:v>
                </c:pt>
                <c:pt idx="6">
                  <c:v>-6.7287427691541826</c:v>
                </c:pt>
                <c:pt idx="7">
                  <c:v>-4.6497341201537763</c:v>
                </c:pt>
                <c:pt idx="8">
                  <c:v>5.9836149782536374</c:v>
                </c:pt>
                <c:pt idx="9">
                  <c:v>0.20331399149434817</c:v>
                </c:pt>
                <c:pt idx="10">
                  <c:v>-3.7157774118380287</c:v>
                </c:pt>
                <c:pt idx="11">
                  <c:v>-1.3877690180598996</c:v>
                </c:pt>
                <c:pt idx="12">
                  <c:v>-2.135003827839959</c:v>
                </c:pt>
                <c:pt idx="13">
                  <c:v>-1.1200929763990688</c:v>
                </c:pt>
                <c:pt idx="14">
                  <c:v>-2.6766974861621531</c:v>
                </c:pt>
                <c:pt idx="15">
                  <c:v>-7.0164974811111544E-2</c:v>
                </c:pt>
                <c:pt idx="16">
                  <c:v>-0.60078030380824388</c:v>
                </c:pt>
              </c:numCache>
            </c:numRef>
          </c:val>
          <c:extLst xmlns:c16r2="http://schemas.microsoft.com/office/drawing/2015/06/chart">
            <c:ext xmlns:c16="http://schemas.microsoft.com/office/drawing/2014/chart" uri="{C3380CC4-5D6E-409C-BE32-E72D297353CC}">
              <c16:uniqueId val="{00000008-DAB4-4D19-976C-8C6C4C878FA0}"/>
            </c:ext>
          </c:extLst>
        </c:ser>
        <c:dLbls/>
        <c:marker val="1"/>
        <c:axId val="109347584"/>
        <c:axId val="109341696"/>
      </c:lineChart>
      <c:catAx>
        <c:axId val="109338624"/>
        <c:scaling>
          <c:orientation val="minMax"/>
        </c:scaling>
        <c:axPos val="b"/>
        <c:numFmt formatCode="General" sourceLinked="1"/>
        <c:majorTickMark val="none"/>
        <c:tickLblPos val="low"/>
        <c:txPr>
          <a:bodyPr/>
          <a:lstStyle/>
          <a:p>
            <a:pPr>
              <a:defRPr sz="800"/>
            </a:pPr>
            <a:endParaRPr lang="en-US"/>
          </a:p>
        </c:txPr>
        <c:crossAx val="109340160"/>
        <c:crosses val="autoZero"/>
        <c:auto val="1"/>
        <c:lblAlgn val="ctr"/>
        <c:lblOffset val="100"/>
      </c:catAx>
      <c:valAx>
        <c:axId val="109340160"/>
        <c:scaling>
          <c:orientation val="minMax"/>
          <c:max val="60"/>
          <c:min val="-60"/>
        </c:scaling>
        <c:axPos val="l"/>
        <c:majorGridlines>
          <c:spPr>
            <a:ln>
              <a:solidFill>
                <a:schemeClr val="bg1">
                  <a:lumMod val="85000"/>
                </a:schemeClr>
              </a:solidFill>
            </a:ln>
          </c:spPr>
        </c:majorGridlines>
        <c:numFmt formatCode="#,##0_ " sourceLinked="0"/>
        <c:majorTickMark val="in"/>
        <c:minorTickMark val="in"/>
        <c:tickLblPos val="nextTo"/>
        <c:txPr>
          <a:bodyPr/>
          <a:lstStyle/>
          <a:p>
            <a:pPr>
              <a:defRPr sz="800"/>
            </a:pPr>
            <a:endParaRPr lang="en-US"/>
          </a:p>
        </c:txPr>
        <c:crossAx val="109338624"/>
        <c:crosses val="autoZero"/>
        <c:crossBetween val="between"/>
      </c:valAx>
      <c:valAx>
        <c:axId val="109341696"/>
        <c:scaling>
          <c:orientation val="minMax"/>
          <c:max val="20000000"/>
          <c:min val="-20000000"/>
        </c:scaling>
        <c:delete val="1"/>
        <c:axPos val="r"/>
        <c:numFmt formatCode="0.0" sourceLinked="1"/>
        <c:tickLblPos val="none"/>
        <c:crossAx val="109347584"/>
        <c:crosses val="max"/>
        <c:crossBetween val="between"/>
        <c:majorUnit val="4000000"/>
      </c:valAx>
      <c:catAx>
        <c:axId val="109347584"/>
        <c:scaling>
          <c:orientation val="minMax"/>
        </c:scaling>
        <c:delete val="1"/>
        <c:axPos val="b"/>
        <c:numFmt formatCode="General" sourceLinked="1"/>
        <c:tickLblPos val="none"/>
        <c:crossAx val="109341696"/>
        <c:crosses val="autoZero"/>
        <c:auto val="1"/>
        <c:lblAlgn val="ctr"/>
        <c:lblOffset val="100"/>
      </c:catAx>
      <c:spPr>
        <a:solidFill>
          <a:schemeClr val="bg2">
            <a:lumMod val="50000"/>
          </a:schemeClr>
        </a:solidFill>
      </c:spPr>
    </c:plotArea>
    <c:legend>
      <c:legendPos val="b"/>
      <c:layout/>
      <c:txPr>
        <a:bodyPr/>
        <a:lstStyle/>
        <a:p>
          <a:pPr>
            <a:defRPr sz="900"/>
          </a:pPr>
          <a:endParaRPr lang="en-US"/>
        </a:p>
      </c:txPr>
    </c:legend>
    <c:plotVisOnly val="1"/>
    <c:dispBlanksAs val="zero"/>
  </c:chart>
  <c:spPr>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xmlns="" id="{25095100-1DE5-4A9C-83B6-7F457BD238CC}"/>
              </a:ext>
            </a:extLst>
          </p:cNvPr>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defTabSz="912813" eaLnBrk="1" hangingPunct="1">
              <a:defRPr sz="1200">
                <a:latin typeface="Arial" charset="0"/>
                <a:cs typeface="Arial" charset="0"/>
              </a:defRPr>
            </a:lvl1pPr>
          </a:lstStyle>
          <a:p>
            <a:pPr>
              <a:defRPr/>
            </a:pPr>
            <a:endParaRPr lang="en-US"/>
          </a:p>
        </p:txBody>
      </p:sp>
      <p:sp>
        <p:nvSpPr>
          <p:cNvPr id="52227" name="Rectangle 3">
            <a:extLst>
              <a:ext uri="{FF2B5EF4-FFF2-40B4-BE49-F238E27FC236}">
                <a16:creationId xmlns:a16="http://schemas.microsoft.com/office/drawing/2014/main" xmlns="" id="{EF4C69DC-311F-4911-8D44-FF0519C65EA0}"/>
              </a:ext>
            </a:extLst>
          </p:cNvPr>
          <p:cNvSpPr>
            <a:spLocks noGrp="1" noChangeArrowheads="1"/>
          </p:cNvSpPr>
          <p:nvPr>
            <p:ph type="dt" sz="quarter" idx="1"/>
          </p:nvPr>
        </p:nvSpPr>
        <p:spPr bwMode="auto">
          <a:xfrm>
            <a:off x="3851275"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defTabSz="912813" eaLnBrk="1" hangingPunct="1">
              <a:defRPr sz="1200">
                <a:latin typeface="Arial" charset="0"/>
                <a:cs typeface="Arial" charset="0"/>
              </a:defRPr>
            </a:lvl1pPr>
          </a:lstStyle>
          <a:p>
            <a:pPr>
              <a:defRPr/>
            </a:pPr>
            <a:endParaRPr lang="en-US"/>
          </a:p>
        </p:txBody>
      </p:sp>
      <p:sp>
        <p:nvSpPr>
          <p:cNvPr id="52228" name="Rectangle 4">
            <a:extLst>
              <a:ext uri="{FF2B5EF4-FFF2-40B4-BE49-F238E27FC236}">
                <a16:creationId xmlns:a16="http://schemas.microsoft.com/office/drawing/2014/main" xmlns="" id="{067FAD54-4BB8-4424-8F52-97D67FF7CF74}"/>
              </a:ext>
            </a:extLst>
          </p:cNvPr>
          <p:cNvSpPr>
            <a:spLocks noGrp="1" noChangeArrowheads="1"/>
          </p:cNvSpPr>
          <p:nvPr>
            <p:ph type="ftr" sz="quarter" idx="2"/>
          </p:nvPr>
        </p:nvSpPr>
        <p:spPr bwMode="auto">
          <a:xfrm>
            <a:off x="0" y="9428163"/>
            <a:ext cx="2944813"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defTabSz="912813" eaLnBrk="1" hangingPunct="1">
              <a:defRPr sz="1200">
                <a:latin typeface="Arial" charset="0"/>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C20C5743-CF25-4103-B4A0-9C07B742CA7F}"/>
              </a:ext>
            </a:extLst>
          </p:cNvPr>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defTabSz="912813" eaLnBrk="1" hangingPunct="1">
              <a:defRPr sz="1200">
                <a:latin typeface="Arial" charset="0"/>
                <a:cs typeface="Arial" charset="0"/>
              </a:defRPr>
            </a:lvl1pPr>
          </a:lstStyle>
          <a:p>
            <a:pPr>
              <a:defRPr/>
            </a:pPr>
            <a:endParaRPr lang="en-US"/>
          </a:p>
        </p:txBody>
      </p:sp>
      <p:sp>
        <p:nvSpPr>
          <p:cNvPr id="3075" name="Rectangle 3">
            <a:extLst>
              <a:ext uri="{FF2B5EF4-FFF2-40B4-BE49-F238E27FC236}">
                <a16:creationId xmlns:a16="http://schemas.microsoft.com/office/drawing/2014/main" xmlns="" id="{01B7447F-A138-4759-91E1-54A7AEE69DCA}"/>
              </a:ext>
            </a:extLst>
          </p:cNvPr>
          <p:cNvSpPr>
            <a:spLocks noGrp="1" noChangeArrowheads="1"/>
          </p:cNvSpPr>
          <p:nvPr>
            <p:ph type="dt" idx="1"/>
          </p:nvPr>
        </p:nvSpPr>
        <p:spPr bwMode="auto">
          <a:xfrm>
            <a:off x="3851275" y="0"/>
            <a:ext cx="2944813"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defTabSz="912813" eaLnBrk="1" hangingPunct="1">
              <a:defRPr sz="1200">
                <a:latin typeface="Arial" charset="0"/>
                <a:cs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077" name="Rectangle 5">
            <a:extLst>
              <a:ext uri="{FF2B5EF4-FFF2-40B4-BE49-F238E27FC236}">
                <a16:creationId xmlns:a16="http://schemas.microsoft.com/office/drawing/2014/main" xmlns="" id="{05923B81-DD67-4072-8B17-FC326CF41D7E}"/>
              </a:ext>
            </a:extLst>
          </p:cNvPr>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a:extLst>
              <a:ext uri="{FF2B5EF4-FFF2-40B4-BE49-F238E27FC236}">
                <a16:creationId xmlns:a16="http://schemas.microsoft.com/office/drawing/2014/main" xmlns="" id="{F2242A5F-3768-41FC-8BAB-E06459480049}"/>
              </a:ext>
            </a:extLst>
          </p:cNvPr>
          <p:cNvSpPr>
            <a:spLocks noGrp="1" noChangeArrowheads="1"/>
          </p:cNvSpPr>
          <p:nvPr>
            <p:ph type="ftr" sz="quarter" idx="4"/>
          </p:nvPr>
        </p:nvSpPr>
        <p:spPr bwMode="auto">
          <a:xfrm>
            <a:off x="0" y="9428163"/>
            <a:ext cx="2944813"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defTabSz="912813" eaLnBrk="1" hangingPunct="1">
              <a:defRPr sz="1200">
                <a:latin typeface="Arial" charset="0"/>
                <a:cs typeface="Arial" charset="0"/>
              </a:defRPr>
            </a:lvl1pPr>
          </a:lstStyle>
          <a:p>
            <a:pPr>
              <a:defRPr/>
            </a:pPr>
            <a:endParaRPr lang="en-US"/>
          </a:p>
        </p:txBody>
      </p:sp>
      <p:sp>
        <p:nvSpPr>
          <p:cNvPr id="3079" name="Rectangle 7">
            <a:extLst>
              <a:ext uri="{FF2B5EF4-FFF2-40B4-BE49-F238E27FC236}">
                <a16:creationId xmlns:a16="http://schemas.microsoft.com/office/drawing/2014/main" xmlns="" id="{F325F66D-4B5A-4C13-B8BD-DDB65EC3137E}"/>
              </a:ext>
            </a:extLst>
          </p:cNvPr>
          <p:cNvSpPr>
            <a:spLocks noGrp="1" noChangeArrowheads="1"/>
          </p:cNvSpPr>
          <p:nvPr>
            <p:ph type="sldNum" sz="quarter" idx="5"/>
          </p:nvPr>
        </p:nvSpPr>
        <p:spPr bwMode="auto">
          <a:xfrm>
            <a:off x="3851275" y="9428163"/>
            <a:ext cx="2944813"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defTabSz="912813" eaLnBrk="1" hangingPunct="1">
              <a:defRPr sz="1200"/>
            </a:lvl1pPr>
          </a:lstStyle>
          <a:p>
            <a:fld id="{867C0262-9A92-41EB-9E6A-1D4C1D694F17}" type="slidenum">
              <a:rPr lang="en-GB" altLang="en-US"/>
              <a:pPr/>
              <a:t>‹#›</a:t>
            </a:fld>
            <a:endParaRPr lang="en-GB"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xmlns="" id="{6D26850A-ABF6-4F55-BDDC-346375A93D6A}"/>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dirty="0">
                <a:latin typeface="Times New Roman" pitchFamily="18" charset="0"/>
              </a:endParaRPr>
            </a:p>
          </p:txBody>
        </p:sp>
        <p:sp>
          <p:nvSpPr>
            <p:cNvPr id="6" name="Rectangle 4">
              <a:extLst>
                <a:ext uri="{FF2B5EF4-FFF2-40B4-BE49-F238E27FC236}">
                  <a16:creationId xmlns:a16="http://schemas.microsoft.com/office/drawing/2014/main" xmlns="" id="{2DAF1282-8CED-4584-A6C7-24621AE57173}"/>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xmlns="" id="{2FB390DC-6B92-40BA-B0F7-A30A97AB8268}"/>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9" name="Rectangle 7">
                <a:extLst>
                  <a:ext uri="{FF2B5EF4-FFF2-40B4-BE49-F238E27FC236}">
                    <a16:creationId xmlns:a16="http://schemas.microsoft.com/office/drawing/2014/main" xmlns="" id="{7410FCCD-2D40-4F5B-A701-449DE39CAC36}"/>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0" name="Rectangle 8">
                <a:extLst>
                  <a:ext uri="{FF2B5EF4-FFF2-40B4-BE49-F238E27FC236}">
                    <a16:creationId xmlns:a16="http://schemas.microsoft.com/office/drawing/2014/main" xmlns="" id="{AC9F47D8-579E-46D0-9D33-CAD7D24BA72D}"/>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1" name="Rectangle 9">
                <a:extLst>
                  <a:ext uri="{FF2B5EF4-FFF2-40B4-BE49-F238E27FC236}">
                    <a16:creationId xmlns:a16="http://schemas.microsoft.com/office/drawing/2014/main" xmlns="" id="{839D45FB-BBE9-4DE1-9E06-09E039C8EB32}"/>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2" name="Rectangle 10">
                <a:extLst>
                  <a:ext uri="{FF2B5EF4-FFF2-40B4-BE49-F238E27FC236}">
                    <a16:creationId xmlns:a16="http://schemas.microsoft.com/office/drawing/2014/main" xmlns="" id="{11B89B05-A4B5-4B8C-9511-47633F5CA47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3" name="Rectangle 11">
                <a:extLst>
                  <a:ext uri="{FF2B5EF4-FFF2-40B4-BE49-F238E27FC236}">
                    <a16:creationId xmlns:a16="http://schemas.microsoft.com/office/drawing/2014/main" xmlns="" id="{C2269B49-0B1B-479A-9525-78545FD05D0B}"/>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4" name="Rectangle 12">
                <a:extLst>
                  <a:ext uri="{FF2B5EF4-FFF2-40B4-BE49-F238E27FC236}">
                    <a16:creationId xmlns:a16="http://schemas.microsoft.com/office/drawing/2014/main" xmlns="" id="{5648831F-AA3D-4299-8100-4CE899B4ADD3}"/>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5" name="Rectangle 13">
                <a:extLst>
                  <a:ext uri="{FF2B5EF4-FFF2-40B4-BE49-F238E27FC236}">
                    <a16:creationId xmlns:a16="http://schemas.microsoft.com/office/drawing/2014/main" xmlns="" id="{7C58D823-D7E8-4BDF-B953-C75035A3472C}"/>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6" name="Rectangle 14">
                <a:extLst>
                  <a:ext uri="{FF2B5EF4-FFF2-40B4-BE49-F238E27FC236}">
                    <a16:creationId xmlns:a16="http://schemas.microsoft.com/office/drawing/2014/main" xmlns="" id="{5B121B8D-45ED-4421-BC97-144BF6BD6DD4}"/>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7" name="Rectangle 15">
                <a:extLst>
                  <a:ext uri="{FF2B5EF4-FFF2-40B4-BE49-F238E27FC236}">
                    <a16:creationId xmlns:a16="http://schemas.microsoft.com/office/drawing/2014/main" xmlns="" id="{3FBDF6AB-40E1-427E-AF16-4AD4C49D5A73}"/>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grpSp>
      </p:grpSp>
      <p:sp>
        <p:nvSpPr>
          <p:cNvPr id="1157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1157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
        <p:nvSpPr>
          <p:cNvPr id="18" name="Rectangle 16">
            <a:extLst>
              <a:ext uri="{FF2B5EF4-FFF2-40B4-BE49-F238E27FC236}">
                <a16:creationId xmlns:a16="http://schemas.microsoft.com/office/drawing/2014/main" xmlns="" id="{17E02B8D-F240-40C0-A3FF-6B998C16B8AE}"/>
              </a:ext>
            </a:extLst>
          </p:cNvPr>
          <p:cNvSpPr>
            <a:spLocks noGrp="1" noChangeArrowheads="1"/>
          </p:cNvSpPr>
          <p:nvPr>
            <p:ph type="dt" sz="half" idx="10"/>
          </p:nvPr>
        </p:nvSpPr>
        <p:spPr>
          <a:xfrm>
            <a:off x="457200" y="6248400"/>
            <a:ext cx="2133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F08BF065-727E-4DE6-AF0B-BEA2CEA63ABC}" type="datetime1">
              <a:rPr lang="en-GB"/>
              <a:pPr>
                <a:defRPr/>
              </a:pPr>
              <a:t>04/03/2018</a:t>
            </a:fld>
            <a:endParaRPr lang="en-US" dirty="0"/>
          </a:p>
        </p:txBody>
      </p:sp>
      <p:sp>
        <p:nvSpPr>
          <p:cNvPr id="19" name="Rectangle 17">
            <a:extLst>
              <a:ext uri="{FF2B5EF4-FFF2-40B4-BE49-F238E27FC236}">
                <a16:creationId xmlns:a16="http://schemas.microsoft.com/office/drawing/2014/main" xmlns="" id="{D1C32B22-C31A-4D4B-BB4B-D6EE3E41D789}"/>
              </a:ext>
            </a:extLst>
          </p:cNvPr>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20" name="Rectangle 18">
            <a:extLst>
              <a:ext uri="{FF2B5EF4-FFF2-40B4-BE49-F238E27FC236}">
                <a16:creationId xmlns:a16="http://schemas.microsoft.com/office/drawing/2014/main" xmlns="" id="{5CE6CFBA-F0C7-47A1-B5B2-704D32A88E41}"/>
              </a:ext>
            </a:extLst>
          </p:cNvPr>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4AB16D83-A40E-454E-95E5-779D61DA2C25}"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17E9C031-A4E6-4AB9-8D56-94314A5A2521}" type="slidenum">
              <a:rPr lang="en-US" altLang="en-US"/>
              <a:pPr/>
              <a:t>‹#›</a:t>
            </a:fld>
            <a:endParaRPr lang="en-US" altLang="en-US"/>
          </a:p>
        </p:txBody>
      </p:sp>
      <p:sp>
        <p:nvSpPr>
          <p:cNvPr id="6"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E75E304D-C2AF-4B5E-8BFC-462BC49E395F}" type="datetime1">
              <a:rPr lang="en-GB"/>
              <a:pPr>
                <a:defRPr/>
              </a:pPr>
              <a:t>04/03/2018</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10AFA8E8-1771-48F4-882F-4E1407373759}" type="slidenum">
              <a:rPr lang="en-US" altLang="en-US"/>
              <a:pPr/>
              <a:t>‹#›</a:t>
            </a:fld>
            <a:endParaRPr lang="en-US" altLang="en-US"/>
          </a:p>
        </p:txBody>
      </p:sp>
      <p:sp>
        <p:nvSpPr>
          <p:cNvPr id="6"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74B006DB-07AB-4B0E-8E28-6E1A5D52FDE6}" type="datetime1">
              <a:rPr lang="en-GB"/>
              <a:pPr>
                <a:defRPr/>
              </a:pPr>
              <a:t>04/03/2018</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44DAB741-2A84-4791-BD26-F9349DAF9CB6}" type="slidenum">
              <a:rPr lang="en-US" altLang="en-US"/>
              <a:pPr/>
              <a:t>‹#›</a:t>
            </a:fld>
            <a:endParaRPr lang="en-US" altLang="en-US"/>
          </a:p>
        </p:txBody>
      </p:sp>
      <p:sp>
        <p:nvSpPr>
          <p:cNvPr id="6"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998F1D2D-7437-4290-AB62-353CFE803B18}" type="datetime1">
              <a:rPr lang="en-GB"/>
              <a:pPr>
                <a:defRPr/>
              </a:pPr>
              <a:t>04/03/2018</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CEBA70B7-6663-4783-BD99-28D5C4690D9A}" type="slidenum">
              <a:rPr lang="en-US" altLang="en-US"/>
              <a:pPr/>
              <a:t>‹#›</a:t>
            </a:fld>
            <a:endParaRPr lang="en-US" altLang="en-US"/>
          </a:p>
        </p:txBody>
      </p:sp>
      <p:sp>
        <p:nvSpPr>
          <p:cNvPr id="6"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E78C3190-2FDA-46F9-8C4F-121984DEDA63}" type="datetime1">
              <a:rPr lang="en-GB"/>
              <a:pPr>
                <a:defRPr/>
              </a:pPr>
              <a:t>04/03/2018</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0F441FF4-60D3-441D-8F29-865830DA1EB1}" type="slidenum">
              <a:rPr lang="en-US" altLang="en-US"/>
              <a:pPr/>
              <a:t>‹#›</a:t>
            </a:fld>
            <a:endParaRPr lang="en-US" altLang="en-US"/>
          </a:p>
        </p:txBody>
      </p:sp>
      <p:sp>
        <p:nvSpPr>
          <p:cNvPr id="7"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7DB13EE4-DEEE-481E-B5FD-BD5CB42ADA02}" type="datetime1">
              <a:rPr lang="en-GB"/>
              <a:pPr>
                <a:defRPr/>
              </a:pPr>
              <a:t>04/03/2018</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384177F5-BC19-42FC-9824-38C23A35529F}" type="slidenum">
              <a:rPr lang="en-US" altLang="en-US"/>
              <a:pPr/>
              <a:t>‹#›</a:t>
            </a:fld>
            <a:endParaRPr lang="en-US" altLang="en-US"/>
          </a:p>
        </p:txBody>
      </p:sp>
      <p:sp>
        <p:nvSpPr>
          <p:cNvPr id="9"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A2B71296-9C8C-4497-8A75-12B855E21004}" type="datetime1">
              <a:rPr lang="en-GB"/>
              <a:pPr>
                <a:defRPr/>
              </a:pPr>
              <a:t>04/03/2018</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FEA477BA-916E-4EAA-94EF-1533C987A46F}" type="slidenum">
              <a:rPr lang="en-US" altLang="en-US"/>
              <a:pPr/>
              <a:t>‹#›</a:t>
            </a:fld>
            <a:endParaRPr lang="en-US" altLang="en-US"/>
          </a:p>
        </p:txBody>
      </p:sp>
      <p:sp>
        <p:nvSpPr>
          <p:cNvPr id="5"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480064F5-B08B-45A9-A4AA-59D62070E1C7}" type="datetime1">
              <a:rPr lang="en-GB"/>
              <a:pPr>
                <a:defRPr/>
              </a:pPr>
              <a:t>04/03/2018</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B1A3D3F1-0EA0-4668-9E6F-DD1B097810A4}" type="slidenum">
              <a:rPr lang="en-US" altLang="en-US"/>
              <a:pPr/>
              <a:t>‹#›</a:t>
            </a:fld>
            <a:endParaRPr lang="en-US" altLang="en-US"/>
          </a:p>
        </p:txBody>
      </p:sp>
      <p:sp>
        <p:nvSpPr>
          <p:cNvPr id="4"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BB3C9850-48CA-4891-A51B-9A823F11E53D}" type="datetime1">
              <a:rPr lang="en-GB"/>
              <a:pPr>
                <a:defRPr/>
              </a:pPr>
              <a:t>04/03/2018</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2B20DCBF-4250-42B2-9FD7-E13791FFCA91}" type="slidenum">
              <a:rPr lang="en-US" altLang="en-US"/>
              <a:pPr/>
              <a:t>‹#›</a:t>
            </a:fld>
            <a:endParaRPr lang="en-US" altLang="en-US"/>
          </a:p>
        </p:txBody>
      </p:sp>
      <p:sp>
        <p:nvSpPr>
          <p:cNvPr id="7"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0F554FC2-1493-4969-861A-EAE26F4AB99E}" type="datetime1">
              <a:rPr lang="en-GB"/>
              <a:pPr>
                <a:defRPr/>
              </a:pPr>
              <a:t>04/03/2018</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xmlns="" id="{FC3410BA-53A3-4C61-8C6A-7020FE7A40F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11"/>
          </p:nvPr>
        </p:nvSpPr>
        <p:spPr>
          <a:ln/>
        </p:spPr>
        <p:txBody>
          <a:bodyPr/>
          <a:lstStyle>
            <a:lvl1pPr>
              <a:defRPr/>
            </a:lvl1pPr>
          </a:lstStyle>
          <a:p>
            <a:fld id="{980EFBB4-13AD-4D92-B43C-6461EBF93917}" type="slidenum">
              <a:rPr lang="en-US" altLang="en-US"/>
              <a:pPr/>
              <a:t>‹#›</a:t>
            </a:fld>
            <a:endParaRPr lang="en-US" altLang="en-US"/>
          </a:p>
        </p:txBody>
      </p:sp>
      <p:sp>
        <p:nvSpPr>
          <p:cNvPr id="7" name="Rectangle 16">
            <a:extLst>
              <a:ext uri="{FF2B5EF4-FFF2-40B4-BE49-F238E27FC236}">
                <a16:creationId xmlns:a16="http://schemas.microsoft.com/office/drawing/2014/main" xmlns="" id="{D4269E14-7E48-4999-A075-809E9400BB9F}"/>
              </a:ext>
            </a:extLst>
          </p:cNvPr>
          <p:cNvSpPr>
            <a:spLocks noGrp="1" noChangeArrowheads="1"/>
          </p:cNvSpPr>
          <p:nvPr>
            <p:ph type="dt" sz="half" idx="12"/>
          </p:nvPr>
        </p:nvSpPr>
        <p:spPr>
          <a:ln/>
        </p:spPr>
        <p:txBody>
          <a:bodyPr/>
          <a:lstStyle>
            <a:lvl1pPr>
              <a:defRPr/>
            </a:lvl1pPr>
          </a:lstStyle>
          <a:p>
            <a:pPr>
              <a:defRPr/>
            </a:pPr>
            <a:fld id="{D9459CC2-CFC3-498F-9D2C-BD02A23D95DA}" type="datetime1">
              <a:rPr lang="en-GB"/>
              <a:pPr>
                <a:defRPr/>
              </a:pPr>
              <a:t>04/03/2018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xmlns="" id="{FC3410BA-53A3-4C61-8C6A-7020FE7A40F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p>
        </p:txBody>
      </p:sp>
      <p:sp>
        <p:nvSpPr>
          <p:cNvPr id="114691" name="Rectangle 3">
            <a:extLst>
              <a:ext uri="{FF2B5EF4-FFF2-40B4-BE49-F238E27FC236}">
                <a16:creationId xmlns:a16="http://schemas.microsoft.com/office/drawing/2014/main" xmlns="" id="{0BCB5B6D-64AF-45A2-86F8-7C88ED11D27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BE24E7DA-EF1C-4528-87A0-A126810588AE}"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xmlns="" id="{0463D5A1-FB30-47AA-9C23-DCFED314773B}"/>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sz="2400" dirty="0">
                <a:latin typeface="Times New Roman" pitchFamily="18" charset="0"/>
              </a:endParaRPr>
            </a:p>
          </p:txBody>
        </p:sp>
        <p:sp>
          <p:nvSpPr>
            <p:cNvPr id="1033" name="Rectangle 6">
              <a:extLst>
                <a:ext uri="{FF2B5EF4-FFF2-40B4-BE49-F238E27FC236}">
                  <a16:creationId xmlns:a16="http://schemas.microsoft.com/office/drawing/2014/main" xmlns="" id="{56822D45-0BF8-4C2D-A2CE-D1FA52D5662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034" name="Rectangle 7">
              <a:extLst>
                <a:ext uri="{FF2B5EF4-FFF2-40B4-BE49-F238E27FC236}">
                  <a16:creationId xmlns:a16="http://schemas.microsoft.com/office/drawing/2014/main" xmlns="" id="{CC203525-3B77-477E-A7F4-F0E9E328F394}"/>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hlink"/>
                </a:solidFill>
              </a:endParaRPr>
            </a:p>
          </p:txBody>
        </p:sp>
        <p:sp>
          <p:nvSpPr>
            <p:cNvPr id="1035" name="Rectangle 8">
              <a:extLst>
                <a:ext uri="{FF2B5EF4-FFF2-40B4-BE49-F238E27FC236}">
                  <a16:creationId xmlns:a16="http://schemas.microsoft.com/office/drawing/2014/main" xmlns="" id="{BB817FB5-EB75-4B88-BBBA-382F82B411D9}"/>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hlink"/>
                </a:solidFill>
              </a:endParaRPr>
            </a:p>
          </p:txBody>
        </p:sp>
        <p:sp>
          <p:nvSpPr>
            <p:cNvPr id="1036" name="Rectangle 9">
              <a:extLst>
                <a:ext uri="{FF2B5EF4-FFF2-40B4-BE49-F238E27FC236}">
                  <a16:creationId xmlns:a16="http://schemas.microsoft.com/office/drawing/2014/main" xmlns="" id="{88F25742-057C-4CBC-8BC4-841483FBBA0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accent2"/>
                </a:solidFill>
              </a:endParaRPr>
            </a:p>
          </p:txBody>
        </p:sp>
        <p:sp>
          <p:nvSpPr>
            <p:cNvPr id="1037" name="Rectangle 10">
              <a:extLst>
                <a:ext uri="{FF2B5EF4-FFF2-40B4-BE49-F238E27FC236}">
                  <a16:creationId xmlns:a16="http://schemas.microsoft.com/office/drawing/2014/main" xmlns="" id="{4749984E-589D-4D99-8001-90FAD41ADDEC}"/>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hlink"/>
                </a:solidFill>
              </a:endParaRPr>
            </a:p>
          </p:txBody>
        </p:sp>
        <p:sp>
          <p:nvSpPr>
            <p:cNvPr id="1038" name="Rectangle 11">
              <a:extLst>
                <a:ext uri="{FF2B5EF4-FFF2-40B4-BE49-F238E27FC236}">
                  <a16:creationId xmlns:a16="http://schemas.microsoft.com/office/drawing/2014/main" xmlns="" id="{A9C2A131-E114-45B1-BB53-FEBDE10C0E36}"/>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dirty="0">
                <a:latin typeface="Times New Roman" pitchFamily="18" charset="0"/>
              </a:endParaRPr>
            </a:p>
          </p:txBody>
        </p:sp>
        <p:sp>
          <p:nvSpPr>
            <p:cNvPr id="1039" name="Rectangle 12">
              <a:extLst>
                <a:ext uri="{FF2B5EF4-FFF2-40B4-BE49-F238E27FC236}">
                  <a16:creationId xmlns:a16="http://schemas.microsoft.com/office/drawing/2014/main" xmlns="" id="{42AF3D32-861D-40B4-B9B7-280875F79D7F}"/>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accent2"/>
                </a:solidFill>
              </a:endParaRPr>
            </a:p>
          </p:txBody>
        </p:sp>
        <p:sp>
          <p:nvSpPr>
            <p:cNvPr id="1040" name="Rectangle 13">
              <a:extLst>
                <a:ext uri="{FF2B5EF4-FFF2-40B4-BE49-F238E27FC236}">
                  <a16:creationId xmlns:a16="http://schemas.microsoft.com/office/drawing/2014/main" xmlns="" id="{4AA2BC69-E6BD-4494-873F-B52486C6115B}"/>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4704" name="Rectangle 16">
            <a:extLst>
              <a:ext uri="{FF2B5EF4-FFF2-40B4-BE49-F238E27FC236}">
                <a16:creationId xmlns:a16="http://schemas.microsoft.com/office/drawing/2014/main" xmlns="" id="{D4269E14-7E48-4999-A075-809E9400BB9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fld id="{5358C1EA-FD78-403D-8EC0-46A7F0A3206A}" type="datetime1">
              <a:rPr lang="en-GB"/>
              <a:pPr>
                <a:defRPr/>
              </a:pPr>
              <a:t>04/03/2018</a:t>
            </a:fld>
            <a:endParaRPr lang="en-US" dirty="0"/>
          </a:p>
        </p:txBody>
      </p:sp>
    </p:spTree>
  </p:cSld>
  <p:clrMap bg1="lt1" tx1="dk1" bg2="lt2" tx2="dk2" accent1="accent1" accent2="accent2" accent3="accent3" accent4="accent4" accent5="accent5" accent6="accent6" hlink="hlink" folHlink="folHlink"/>
  <p:sldLayoutIdLst>
    <p:sldLayoutId id="2147486514" r:id="rId1"/>
    <p:sldLayoutId id="2147486504" r:id="rId2"/>
    <p:sldLayoutId id="2147486505" r:id="rId3"/>
    <p:sldLayoutId id="2147486506" r:id="rId4"/>
    <p:sldLayoutId id="2147486507" r:id="rId5"/>
    <p:sldLayoutId id="2147486508" r:id="rId6"/>
    <p:sldLayoutId id="2147486509" r:id="rId7"/>
    <p:sldLayoutId id="2147486510" r:id="rId8"/>
    <p:sldLayoutId id="2147486511" r:id="rId9"/>
    <p:sldLayoutId id="2147486512" r:id="rId10"/>
    <p:sldLayoutId id="2147486513"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58888" y="1628775"/>
            <a:ext cx="7777162" cy="2520950"/>
          </a:xfrm>
        </p:spPr>
        <p:txBody>
          <a:bodyPr/>
          <a:lstStyle/>
          <a:p>
            <a:pPr algn="ctr" eaLnBrk="1" hangingPunct="1">
              <a:lnSpc>
                <a:spcPct val="130000"/>
              </a:lnSpc>
            </a:pPr>
            <a:r>
              <a:rPr lang="en-GB" altLang="en-US" sz="2000" b="1" i="1" smtClean="0"/>
              <a:t>    </a:t>
            </a:r>
            <a:br>
              <a:rPr lang="en-GB" altLang="en-US" sz="2000" b="1" i="1" smtClean="0"/>
            </a:br>
            <a:r>
              <a:rPr lang="en-GB" altLang="en-US" sz="1800" b="1" i="1" smtClean="0"/>
              <a:t>DEEPENED FINANCIAL INTEGRATION AND </a:t>
            </a:r>
            <a:br>
              <a:rPr lang="en-GB" altLang="en-US" sz="1800" b="1" i="1" smtClean="0"/>
            </a:br>
            <a:r>
              <a:rPr lang="en-GB" altLang="en-US" sz="1800" b="1" i="1" smtClean="0"/>
              <a:t>CHANGING VULNERABILITIES OF THE GLOBAL SOUTH</a:t>
            </a:r>
          </a:p>
        </p:txBody>
      </p:sp>
      <p:sp>
        <p:nvSpPr>
          <p:cNvPr id="5123" name="Rectangle 3"/>
          <p:cNvSpPr>
            <a:spLocks noGrp="1" noChangeArrowheads="1"/>
          </p:cNvSpPr>
          <p:nvPr>
            <p:ph type="subTitle" idx="1"/>
          </p:nvPr>
        </p:nvSpPr>
        <p:spPr>
          <a:xfrm>
            <a:off x="971550" y="4221163"/>
            <a:ext cx="7827963" cy="2303462"/>
          </a:xfrm>
        </p:spPr>
        <p:txBody>
          <a:bodyPr/>
          <a:lstStyle/>
          <a:p>
            <a:pPr algn="ctr" eaLnBrk="1" hangingPunct="1">
              <a:lnSpc>
                <a:spcPct val="90000"/>
              </a:lnSpc>
            </a:pPr>
            <a:endParaRPr lang="en-GB" altLang="en-US" sz="1400" b="1" i="1" smtClean="0"/>
          </a:p>
          <a:p>
            <a:pPr algn="ctr" eaLnBrk="1" hangingPunct="1">
              <a:lnSpc>
                <a:spcPct val="90000"/>
              </a:lnSpc>
            </a:pPr>
            <a:r>
              <a:rPr lang="tr-TR" altLang="en-US" sz="1600" b="1" i="1" smtClean="0"/>
              <a:t>Yılmaz Akyüz</a:t>
            </a:r>
            <a:endParaRPr lang="en-GB" altLang="en-US" sz="1600" b="1" i="1" smtClean="0"/>
          </a:p>
          <a:p>
            <a:pPr algn="ctr" eaLnBrk="1" hangingPunct="1"/>
            <a:r>
              <a:rPr lang="en-GB" altLang="en-US" sz="1400" smtClean="0"/>
              <a:t>Chief Economist, South Centre, Former Director and Chief Economist, UNCTAD, Geneva</a:t>
            </a:r>
          </a:p>
          <a:p>
            <a:pPr algn="ctr" eaLnBrk="1" hangingPunct="1"/>
            <a:r>
              <a:rPr lang="en-GB" altLang="en-US" sz="1400" smtClean="0"/>
              <a:t>G-24 Technical Group Meeting, </a:t>
            </a:r>
          </a:p>
          <a:p>
            <a:pPr algn="ctr" eaLnBrk="1" hangingPunct="1"/>
            <a:r>
              <a:rPr lang="en-GB" altLang="en-US" sz="1400" smtClean="0"/>
              <a:t>27-28 February 2018, Colombo, Sri Lanka</a:t>
            </a:r>
            <a:endParaRPr lang="en-GB" altLang="en-US" sz="1600" u="sng" smtClean="0"/>
          </a:p>
          <a:p>
            <a:pPr algn="ctr" eaLnBrk="1" hangingPunct="1"/>
            <a:r>
              <a:rPr lang="en-GB" altLang="en-US" sz="1400" smtClean="0"/>
              <a:t>  </a:t>
            </a:r>
          </a:p>
          <a:p>
            <a:pPr algn="ctr" eaLnBrk="1" hangingPunct="1"/>
            <a:endParaRPr lang="en-GB" altLang="en-US" sz="1400" smtClean="0"/>
          </a:p>
        </p:txBody>
      </p:sp>
      <p:pic>
        <p:nvPicPr>
          <p:cNvPr id="5124" name="Picture 5" descr="ˮエ퓖、"/>
          <p:cNvPicPr>
            <a:picLocks noChangeAspect="1" noChangeArrowheads="1"/>
          </p:cNvPicPr>
          <p:nvPr/>
        </p:nvPicPr>
        <p:blipFill>
          <a:blip r:embed="rId3" cstate="print"/>
          <a:srcRect/>
          <a:stretch>
            <a:fillRect/>
          </a:stretch>
        </p:blipFill>
        <p:spPr bwMode="auto">
          <a:xfrm>
            <a:off x="7885113" y="188913"/>
            <a:ext cx="914400" cy="492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a:xfrm>
            <a:off x="457200" y="457200"/>
            <a:ext cx="8229600" cy="774700"/>
          </a:xfrm>
        </p:spPr>
        <p:txBody>
          <a:bodyPr/>
          <a:lstStyle/>
          <a:p>
            <a:pPr algn="ctr"/>
            <a:r>
              <a:rPr lang="en-GB" altLang="en-US" sz="1800" b="1" i="1" smtClean="0"/>
              <a:t>Factors Deepening Integration ‒ Liberalization in EMEs</a:t>
            </a:r>
            <a:endParaRPr lang="en-US" altLang="en-US" sz="1800" smtClean="0"/>
          </a:p>
        </p:txBody>
      </p:sp>
      <p:sp>
        <p:nvSpPr>
          <p:cNvPr id="17411" name="Content Placeholder 2"/>
          <p:cNvSpPr>
            <a:spLocks noGrp="1" noChangeArrowheads="1"/>
          </p:cNvSpPr>
          <p:nvPr>
            <p:ph idx="1"/>
          </p:nvPr>
        </p:nvSpPr>
        <p:spPr>
          <a:xfrm>
            <a:off x="457200" y="1341438"/>
            <a:ext cx="8229600" cy="5364162"/>
          </a:xfrm>
        </p:spPr>
        <p:txBody>
          <a:bodyPr/>
          <a:lstStyle/>
          <a:p>
            <a:pPr>
              <a:lnSpc>
                <a:spcPts val="2400"/>
              </a:lnSpc>
            </a:pPr>
            <a:r>
              <a:rPr lang="en-US" altLang="en-US" sz="1800" smtClean="0"/>
              <a:t>Policies often designed to address the last crisis; but inadequate to prevent the next one; can even cause it.</a:t>
            </a:r>
          </a:p>
          <a:p>
            <a:pPr>
              <a:lnSpc>
                <a:spcPts val="1600"/>
              </a:lnSpc>
            </a:pPr>
            <a:endParaRPr lang="en-US" altLang="en-US" sz="1800" smtClean="0"/>
          </a:p>
          <a:p>
            <a:pPr>
              <a:lnSpc>
                <a:spcPts val="2400"/>
              </a:lnSpc>
              <a:buFont typeface="Arial" charset="0"/>
              <a:buAutoNum type="arabicPeriod"/>
            </a:pPr>
            <a:r>
              <a:rPr lang="en-US" altLang="en-US" sz="1800" smtClean="0"/>
              <a:t>Shift from debt to equity by liberalizing FDI regimes and opening stock markets on grounds that equity is more stable and less risky than debt.</a:t>
            </a:r>
          </a:p>
          <a:p>
            <a:pPr>
              <a:lnSpc>
                <a:spcPts val="1600"/>
              </a:lnSpc>
              <a:buFont typeface="Arial" charset="0"/>
              <a:buAutoNum type="arabicPeriod"/>
            </a:pPr>
            <a:endParaRPr lang="en-US" altLang="en-US" sz="1800" smtClean="0"/>
          </a:p>
          <a:p>
            <a:pPr>
              <a:lnSpc>
                <a:spcPts val="2400"/>
              </a:lnSpc>
              <a:buFont typeface="Arial" charset="0"/>
              <a:buAutoNum type="arabicPeriod"/>
            </a:pPr>
            <a:r>
              <a:rPr lang="en-US" altLang="en-US" sz="1800" smtClean="0"/>
              <a:t>Shift exchange rate risk to international lenders and investors by opening up bond and deposits markets and borrowing in local currency. </a:t>
            </a:r>
          </a:p>
          <a:p>
            <a:pPr>
              <a:lnSpc>
                <a:spcPts val="1600"/>
              </a:lnSpc>
              <a:buFont typeface="Arial" charset="0"/>
              <a:buAutoNum type="arabicPeriod"/>
            </a:pPr>
            <a:endParaRPr lang="en-US" altLang="en-US" sz="1800" smtClean="0"/>
          </a:p>
          <a:p>
            <a:pPr>
              <a:lnSpc>
                <a:spcPts val="2400"/>
              </a:lnSpc>
              <a:buFont typeface="Arial" charset="0"/>
              <a:buAutoNum type="arabicPeriod"/>
            </a:pPr>
            <a:r>
              <a:rPr lang="en-US" altLang="en-US" sz="1800" smtClean="0"/>
              <a:t>Open capital account for resident outflows rather than restrict inflows in order to avoid cost of currency interventions and appreciations. </a:t>
            </a:r>
          </a:p>
          <a:p>
            <a:pPr>
              <a:lnSpc>
                <a:spcPts val="1600"/>
              </a:lnSpc>
              <a:buFont typeface="Arial" charset="0"/>
              <a:buAutoNum type="arabicPeriod"/>
            </a:pPr>
            <a:endParaRPr lang="en-US" altLang="en-US" sz="1800" smtClean="0"/>
          </a:p>
          <a:p>
            <a:pPr>
              <a:lnSpc>
                <a:spcPts val="2400"/>
              </a:lnSpc>
              <a:buFont typeface="Arial" charset="0"/>
              <a:buAutoNum type="arabicPeriod"/>
            </a:pPr>
            <a:r>
              <a:rPr lang="en-US" altLang="en-US" sz="1800" smtClean="0"/>
              <a:t>Encourage corporations to become global players, allow them freedom to operate in international markets as investors and borrowers. </a:t>
            </a:r>
          </a:p>
          <a:p>
            <a:pPr>
              <a:lnSpc>
                <a:spcPts val="1600"/>
              </a:lnSpc>
              <a:buFont typeface="Arial" charset="0"/>
              <a:buAutoNum type="arabicPeriod"/>
            </a:pPr>
            <a:endParaRPr lang="en-US" altLang="en-US" sz="1800" smtClean="0"/>
          </a:p>
          <a:p>
            <a:pPr>
              <a:lnSpc>
                <a:spcPts val="2400"/>
              </a:lnSpc>
              <a:buFont typeface="Arial" charset="0"/>
              <a:buAutoNum type="arabicPeriod"/>
            </a:pPr>
            <a:r>
              <a:rPr lang="en-US" altLang="en-US" sz="1800" smtClean="0"/>
              <a:t>Open to international banks to increase competition, improve efficiency in intermediation and enhance resilience to external financial shocks. </a:t>
            </a:r>
            <a:endParaRPr lang="en-US" altLang="en-US" smtClean="0"/>
          </a:p>
        </p:txBody>
      </p:sp>
      <p:sp>
        <p:nvSpPr>
          <p:cNvPr id="17412" name="Slide Number Placeholder 3"/>
          <p:cNvSpPr>
            <a:spLocks noGrp="1"/>
          </p:cNvSpPr>
          <p:nvPr>
            <p:ph type="sldNum" sz="quarter" idx="11"/>
          </p:nvPr>
        </p:nvSpPr>
        <p:spPr>
          <a:noFill/>
          <a:ln>
            <a:miter lim="800000"/>
            <a:headEnd/>
            <a:tailEnd/>
          </a:ln>
        </p:spPr>
        <p:txBody>
          <a:bodyPr/>
          <a:lstStyle/>
          <a:p>
            <a:fld id="{F384477B-B39C-47AB-9A82-363C6CDAE059}"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a:xfrm>
            <a:off x="323850" y="457200"/>
            <a:ext cx="8362950" cy="776288"/>
          </a:xfrm>
        </p:spPr>
        <p:txBody>
          <a:bodyPr/>
          <a:lstStyle/>
          <a:p>
            <a:pPr algn="ctr"/>
            <a:r>
              <a:rPr lang="en-GB" altLang="en-US" sz="1800" b="1" i="1" smtClean="0"/>
              <a:t>Changing composition of external balance sheets</a:t>
            </a:r>
            <a:endParaRPr lang="en-US" altLang="en-US" sz="1800" b="1" i="1" smtClean="0"/>
          </a:p>
        </p:txBody>
      </p:sp>
      <p:sp>
        <p:nvSpPr>
          <p:cNvPr id="17411" name="Content Placeholder 2">
            <a:extLst>
              <a:ext uri="{FF2B5EF4-FFF2-40B4-BE49-F238E27FC236}">
                <a16:creationId xmlns:a16="http://schemas.microsoft.com/office/drawing/2014/main" xmlns="" id="{DDD32645-B0D2-43F5-8059-70E420381A52}"/>
              </a:ext>
            </a:extLst>
          </p:cNvPr>
          <p:cNvSpPr>
            <a:spLocks noGrp="1" noChangeArrowheads="1"/>
          </p:cNvSpPr>
          <p:nvPr>
            <p:ph idx="1"/>
          </p:nvPr>
        </p:nvSpPr>
        <p:spPr>
          <a:xfrm>
            <a:off x="250825" y="1341438"/>
            <a:ext cx="8569325" cy="5256212"/>
          </a:xfrm>
        </p:spPr>
        <p:txBody>
          <a:bodyPr/>
          <a:lstStyle/>
          <a:p>
            <a:pPr>
              <a:lnSpc>
                <a:spcPts val="2500"/>
              </a:lnSpc>
              <a:defRPr/>
            </a:pPr>
            <a:r>
              <a:rPr lang="en-GB" altLang="en-US" sz="1800" b="1" dirty="0"/>
              <a:t>Assets</a:t>
            </a:r>
            <a:r>
              <a:rPr lang="en-GB" altLang="en-US" sz="1800" dirty="0"/>
              <a:t>:  </a:t>
            </a:r>
          </a:p>
          <a:p>
            <a:pPr>
              <a:lnSpc>
                <a:spcPts val="1000"/>
              </a:lnSpc>
              <a:defRPr/>
            </a:pPr>
            <a:endParaRPr lang="en-GB" altLang="en-US" sz="1800" dirty="0"/>
          </a:p>
          <a:p>
            <a:pPr lvl="1">
              <a:lnSpc>
                <a:spcPts val="2500"/>
              </a:lnSpc>
              <a:defRPr/>
            </a:pPr>
            <a:r>
              <a:rPr lang="en-GB" altLang="en-US" sz="1800" dirty="0"/>
              <a:t>FDI up relative to debt assets (bonds, deposits, reserves)</a:t>
            </a:r>
          </a:p>
          <a:p>
            <a:pPr lvl="1">
              <a:lnSpc>
                <a:spcPts val="2500"/>
              </a:lnSpc>
              <a:defRPr/>
            </a:pPr>
            <a:r>
              <a:rPr lang="en-GB" altLang="en-US" sz="1800" dirty="0"/>
              <a:t>Reserves up relative to other debt assets (bonds, deposits) </a:t>
            </a:r>
          </a:p>
          <a:p>
            <a:pPr>
              <a:lnSpc>
                <a:spcPts val="2000"/>
              </a:lnSpc>
              <a:defRPr/>
            </a:pPr>
            <a:endParaRPr lang="en-GB" altLang="en-US" sz="1800" b="1" dirty="0"/>
          </a:p>
          <a:p>
            <a:pPr>
              <a:lnSpc>
                <a:spcPts val="2500"/>
              </a:lnSpc>
              <a:defRPr/>
            </a:pPr>
            <a:r>
              <a:rPr lang="en-GB" altLang="en-US" sz="1800" b="1" dirty="0"/>
              <a:t>Liabilities</a:t>
            </a:r>
            <a:r>
              <a:rPr lang="en-GB" altLang="en-US" sz="1800" dirty="0"/>
              <a:t>: </a:t>
            </a:r>
          </a:p>
          <a:p>
            <a:pPr marL="0" indent="0">
              <a:lnSpc>
                <a:spcPts val="1000"/>
              </a:lnSpc>
              <a:buFont typeface="Wingdings" pitchFamily="2" charset="2"/>
              <a:buNone/>
              <a:defRPr/>
            </a:pPr>
            <a:endParaRPr lang="en-GB" altLang="en-US" sz="1800" dirty="0"/>
          </a:p>
          <a:p>
            <a:pPr lvl="1">
              <a:lnSpc>
                <a:spcPts val="3000"/>
              </a:lnSpc>
              <a:defRPr/>
            </a:pPr>
            <a:r>
              <a:rPr lang="en-GB" altLang="en-US" sz="1800" dirty="0"/>
              <a:t>Share of debt down, equity up; most EMEs long in debt and short in equity. </a:t>
            </a:r>
          </a:p>
          <a:p>
            <a:pPr lvl="1">
              <a:lnSpc>
                <a:spcPts val="3000"/>
              </a:lnSpc>
              <a:defRPr/>
            </a:pPr>
            <a:r>
              <a:rPr lang="en-GB" altLang="en-US" sz="1800" dirty="0"/>
              <a:t>Sharp increase in portfolio equity; a large part of FDI are from local profits.</a:t>
            </a:r>
          </a:p>
          <a:p>
            <a:pPr lvl="1">
              <a:lnSpc>
                <a:spcPts val="3000"/>
              </a:lnSpc>
              <a:defRPr/>
            </a:pPr>
            <a:r>
              <a:rPr lang="en-GB" altLang="en-US" sz="1800" dirty="0"/>
              <a:t>Shift from bank loans to bonds; debt now </a:t>
            </a:r>
            <a:r>
              <a:rPr lang="en-US" sz="1800" dirty="0"/>
              <a:t>more susceptible to conditions in international bond markets than in international banking</a:t>
            </a:r>
            <a:endParaRPr lang="en-GB" altLang="en-US" sz="1800" dirty="0"/>
          </a:p>
          <a:p>
            <a:pPr lvl="1">
              <a:lnSpc>
                <a:spcPts val="3000"/>
              </a:lnSpc>
              <a:defRPr/>
            </a:pPr>
            <a:r>
              <a:rPr lang="en-GB" altLang="en-US" sz="1800" dirty="0"/>
              <a:t>Private share in external debt up, public down; over 75% on average. Non-financial corporate external debt exceeds sovereign debt. </a:t>
            </a:r>
          </a:p>
          <a:p>
            <a:pPr lvl="1">
              <a:lnSpc>
                <a:spcPts val="3000"/>
              </a:lnSpc>
              <a:defRPr/>
            </a:pPr>
            <a:r>
              <a:rPr lang="en-GB" altLang="en-US" sz="1800" dirty="0"/>
              <a:t>Share of local currency in external liabilities up (equity and local bonds).</a:t>
            </a:r>
          </a:p>
          <a:p>
            <a:pPr>
              <a:defRPr/>
            </a:pPr>
            <a:endParaRPr lang="en-GB" altLang="en-US" sz="1800" b="1" dirty="0"/>
          </a:p>
          <a:p>
            <a:pPr marL="0" indent="0">
              <a:lnSpc>
                <a:spcPct val="150000"/>
              </a:lnSpc>
              <a:buFont typeface="Wingdings" pitchFamily="2" charset="2"/>
              <a:buNone/>
              <a:defRPr/>
            </a:pPr>
            <a:r>
              <a:rPr lang="en-GB" altLang="en-US" sz="1400" dirty="0"/>
              <a:t>  </a:t>
            </a:r>
          </a:p>
          <a:p>
            <a:pPr marL="457200" lvl="1" indent="0">
              <a:lnSpc>
                <a:spcPts val="2600"/>
              </a:lnSpc>
              <a:buFont typeface="Wingdings" pitchFamily="2" charset="2"/>
              <a:buNone/>
              <a:defRPr/>
            </a:pPr>
            <a:endParaRPr lang="en-GB" altLang="en-US" sz="1400" dirty="0"/>
          </a:p>
          <a:p>
            <a:pPr>
              <a:lnSpc>
                <a:spcPts val="2600"/>
              </a:lnSpc>
              <a:defRPr/>
            </a:pPr>
            <a:endParaRPr lang="en-GB" altLang="en-US" sz="1800" dirty="0"/>
          </a:p>
          <a:p>
            <a:pPr>
              <a:defRPr/>
            </a:pPr>
            <a:endParaRPr lang="en-US" altLang="en-US" dirty="0"/>
          </a:p>
        </p:txBody>
      </p:sp>
      <p:sp>
        <p:nvSpPr>
          <p:cNvPr id="18436" name="Slide Number Placeholder 3"/>
          <p:cNvSpPr>
            <a:spLocks noGrp="1"/>
          </p:cNvSpPr>
          <p:nvPr>
            <p:ph type="sldNum" sz="quarter" idx="11"/>
          </p:nvPr>
        </p:nvSpPr>
        <p:spPr>
          <a:noFill/>
          <a:ln>
            <a:miter lim="800000"/>
            <a:headEnd/>
            <a:tailEnd/>
          </a:ln>
        </p:spPr>
        <p:txBody>
          <a:bodyPr/>
          <a:lstStyle/>
          <a:p>
            <a:fld id="{42E5A56F-72EA-4BDC-A51D-EA4B2A85D2DF}"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a:xfrm>
            <a:off x="323850" y="404813"/>
            <a:ext cx="8362950" cy="647700"/>
          </a:xfrm>
        </p:spPr>
        <p:txBody>
          <a:bodyPr/>
          <a:lstStyle/>
          <a:p>
            <a:pPr algn="ctr"/>
            <a:r>
              <a:rPr lang="en-GB" altLang="en-US" sz="1800" b="1" i="1" smtClean="0"/>
              <a:t>External vulnerability</a:t>
            </a:r>
            <a:endParaRPr lang="en-US" altLang="en-US" sz="1800" b="1" i="1" smtClean="0"/>
          </a:p>
        </p:txBody>
      </p:sp>
      <p:sp>
        <p:nvSpPr>
          <p:cNvPr id="19459" name="Content Placeholder 2"/>
          <p:cNvSpPr>
            <a:spLocks noGrp="1" noChangeArrowheads="1"/>
          </p:cNvSpPr>
          <p:nvPr>
            <p:ph idx="1"/>
          </p:nvPr>
        </p:nvSpPr>
        <p:spPr>
          <a:xfrm>
            <a:off x="179388" y="1125538"/>
            <a:ext cx="8713787" cy="5472112"/>
          </a:xfrm>
        </p:spPr>
        <p:txBody>
          <a:bodyPr/>
          <a:lstStyle/>
          <a:p>
            <a:pPr>
              <a:lnSpc>
                <a:spcPts val="2400"/>
              </a:lnSpc>
            </a:pPr>
            <a:r>
              <a:rPr lang="en-GB" altLang="en-US" sz="1800" smtClean="0"/>
              <a:t>Foreign presence in equity markets; 40% vs 15% in US; shallow local investor base; susceptible to entry/exit of foreigners; correlation with global markets.</a:t>
            </a:r>
          </a:p>
          <a:p>
            <a:pPr>
              <a:lnSpc>
                <a:spcPts val="1000"/>
              </a:lnSpc>
            </a:pPr>
            <a:endParaRPr lang="en-US" altLang="en-US" sz="1800" smtClean="0"/>
          </a:p>
          <a:p>
            <a:pPr>
              <a:lnSpc>
                <a:spcPts val="2400"/>
              </a:lnSpc>
            </a:pPr>
            <a:r>
              <a:rPr lang="en-US" altLang="en-US" sz="1800" smtClean="0"/>
              <a:t>Sovereign debt internationalized even more than US; 40% of local bonds held by non-residents against 1/3 in US; held by fickle investors not by CBs.  </a:t>
            </a:r>
          </a:p>
          <a:p>
            <a:pPr>
              <a:lnSpc>
                <a:spcPts val="1000"/>
              </a:lnSpc>
            </a:pPr>
            <a:endParaRPr lang="en-US" altLang="en-US" sz="1800" smtClean="0"/>
          </a:p>
          <a:p>
            <a:pPr>
              <a:lnSpc>
                <a:spcPts val="2400"/>
              </a:lnSpc>
            </a:pPr>
            <a:r>
              <a:rPr lang="en-US" altLang="en-US" sz="1800" smtClean="0"/>
              <a:t>Integration of bond markets; long-term rates now highly susceptible to US bond markets; local bond markets can no longer act as spare </a:t>
            </a:r>
            <a:r>
              <a:rPr lang="en-GB" altLang="en-US" sz="1800" smtClean="0"/>
              <a:t>tyre</a:t>
            </a:r>
            <a:r>
              <a:rPr lang="en-US" altLang="en-US" sz="1800" smtClean="0"/>
              <a:t>.   </a:t>
            </a:r>
          </a:p>
          <a:p>
            <a:pPr>
              <a:lnSpc>
                <a:spcPts val="1000"/>
              </a:lnSpc>
            </a:pPr>
            <a:endParaRPr lang="en-US" altLang="en-US" sz="1800" smtClean="0"/>
          </a:p>
          <a:p>
            <a:pPr>
              <a:lnSpc>
                <a:spcPts val="2400"/>
              </a:lnSpc>
            </a:pPr>
            <a:r>
              <a:rPr lang="en-US" altLang="en-US" sz="1800" smtClean="0"/>
              <a:t>Resident outflows one way traffic; will not return in rainy days. </a:t>
            </a:r>
          </a:p>
          <a:p>
            <a:pPr>
              <a:lnSpc>
                <a:spcPts val="1000"/>
              </a:lnSpc>
            </a:pPr>
            <a:endParaRPr lang="en-US" altLang="en-US" sz="1800" smtClean="0"/>
          </a:p>
          <a:p>
            <a:pPr>
              <a:lnSpc>
                <a:spcPts val="2400"/>
              </a:lnSpc>
            </a:pPr>
            <a:r>
              <a:rPr lang="en-US" altLang="en-US" sz="1800" smtClean="0"/>
              <a:t>Corporate debt in dollars; exchange rate risk remains where it matters most.  </a:t>
            </a:r>
          </a:p>
          <a:p>
            <a:pPr>
              <a:lnSpc>
                <a:spcPts val="1000"/>
              </a:lnSpc>
            </a:pPr>
            <a:endParaRPr lang="en-GB" altLang="en-US" sz="1800" smtClean="0"/>
          </a:p>
          <a:p>
            <a:pPr>
              <a:lnSpc>
                <a:spcPts val="2400"/>
              </a:lnSpc>
            </a:pPr>
            <a:r>
              <a:rPr lang="en-GB" altLang="en-US" sz="1800" smtClean="0"/>
              <a:t>Foreign bank share  50% against 20% in AEs; local rather than cross-border lending.  Regulatory arbitrage; transmitting instability from home countries (EZ) </a:t>
            </a:r>
          </a:p>
          <a:p>
            <a:pPr>
              <a:lnSpc>
                <a:spcPts val="1000"/>
              </a:lnSpc>
            </a:pPr>
            <a:endParaRPr lang="en-GB" altLang="en-US" sz="1800" smtClean="0"/>
          </a:p>
          <a:p>
            <a:pPr>
              <a:lnSpc>
                <a:spcPts val="2400"/>
              </a:lnSpc>
            </a:pPr>
            <a:r>
              <a:rPr lang="en-GB" altLang="en-US" sz="1800" smtClean="0"/>
              <a:t>Shocks through these channels seen on many occasions since 2007: Lehman, taper tantrum, US rate increases.  But these shocks were temporary </a:t>
            </a:r>
          </a:p>
          <a:p>
            <a:pPr>
              <a:lnSpc>
                <a:spcPts val="2500"/>
              </a:lnSpc>
            </a:pPr>
            <a:endParaRPr lang="en-US" altLang="en-US" sz="1800" smtClean="0"/>
          </a:p>
          <a:p>
            <a:pPr>
              <a:lnSpc>
                <a:spcPts val="2600"/>
              </a:lnSpc>
            </a:pPr>
            <a:endParaRPr lang="en-US" altLang="en-US" sz="1800" smtClean="0"/>
          </a:p>
          <a:p>
            <a:pPr>
              <a:lnSpc>
                <a:spcPts val="2600"/>
              </a:lnSpc>
            </a:pPr>
            <a:endParaRPr lang="en-US" altLang="en-US" smtClean="0"/>
          </a:p>
        </p:txBody>
      </p:sp>
      <p:sp>
        <p:nvSpPr>
          <p:cNvPr id="19460" name="Slide Number Placeholder 3"/>
          <p:cNvSpPr>
            <a:spLocks noGrp="1"/>
          </p:cNvSpPr>
          <p:nvPr>
            <p:ph type="sldNum" sz="quarter" idx="11"/>
          </p:nvPr>
        </p:nvSpPr>
        <p:spPr>
          <a:noFill/>
          <a:ln>
            <a:miter lim="800000"/>
            <a:headEnd/>
            <a:tailEnd/>
          </a:ln>
        </p:spPr>
        <p:txBody>
          <a:bodyPr/>
          <a:lstStyle/>
          <a:p>
            <a:fld id="{8E53ABF8-21AF-426F-9B36-78D4AF96C326}"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title"/>
          </p:nvPr>
        </p:nvSpPr>
        <p:spPr>
          <a:xfrm>
            <a:off x="457200" y="457200"/>
            <a:ext cx="8229600" cy="884238"/>
          </a:xfrm>
        </p:spPr>
        <p:txBody>
          <a:bodyPr/>
          <a:lstStyle/>
          <a:p>
            <a:pPr algn="ctr"/>
            <a:r>
              <a:rPr lang="en-US" altLang="en-US" sz="1800" b="1" i="1" smtClean="0"/>
              <a:t>Measures to increase resilience</a:t>
            </a:r>
          </a:p>
        </p:txBody>
      </p:sp>
      <p:sp>
        <p:nvSpPr>
          <p:cNvPr id="20483" name="Content Placeholder 2"/>
          <p:cNvSpPr>
            <a:spLocks noGrp="1" noChangeArrowheads="1"/>
          </p:cNvSpPr>
          <p:nvPr>
            <p:ph idx="1"/>
          </p:nvPr>
        </p:nvSpPr>
        <p:spPr>
          <a:xfrm>
            <a:off x="457200" y="1412875"/>
            <a:ext cx="8229600" cy="4454525"/>
          </a:xfrm>
        </p:spPr>
        <p:txBody>
          <a:bodyPr/>
          <a:lstStyle/>
          <a:p>
            <a:endParaRPr lang="en-US" altLang="en-US" sz="1800" smtClean="0"/>
          </a:p>
          <a:p>
            <a:endParaRPr lang="en-US" altLang="en-US" sz="1800" smtClean="0"/>
          </a:p>
          <a:p>
            <a:r>
              <a:rPr lang="en-US" altLang="en-US" sz="1800" smtClean="0"/>
              <a:t>Shift to more flexible currency regimes</a:t>
            </a:r>
          </a:p>
          <a:p>
            <a:endParaRPr lang="en-US" altLang="en-US" sz="1800" smtClean="0"/>
          </a:p>
          <a:p>
            <a:r>
              <a:rPr lang="en-US" altLang="en-US" sz="1800" smtClean="0"/>
              <a:t>More effective banking regulations and supervision</a:t>
            </a:r>
          </a:p>
          <a:p>
            <a:endParaRPr lang="en-US" altLang="en-US" sz="1800" smtClean="0"/>
          </a:p>
          <a:p>
            <a:r>
              <a:rPr lang="en-US" altLang="en-US" sz="1800" smtClean="0"/>
              <a:t>Better fiscal discipline</a:t>
            </a:r>
          </a:p>
          <a:p>
            <a:endParaRPr lang="en-US" altLang="en-US" sz="1800" smtClean="0"/>
          </a:p>
          <a:p>
            <a:r>
              <a:rPr lang="en-US" altLang="en-US" sz="1800" smtClean="0"/>
              <a:t>Large stock of reserves as self insurance</a:t>
            </a:r>
          </a:p>
        </p:txBody>
      </p:sp>
      <p:sp>
        <p:nvSpPr>
          <p:cNvPr id="20484" name="Slide Number Placeholder 3"/>
          <p:cNvSpPr>
            <a:spLocks noGrp="1"/>
          </p:cNvSpPr>
          <p:nvPr>
            <p:ph type="sldNum" sz="quarter" idx="11"/>
          </p:nvPr>
        </p:nvSpPr>
        <p:spPr>
          <a:noFill/>
          <a:ln>
            <a:miter lim="800000"/>
            <a:headEnd/>
            <a:tailEnd/>
          </a:ln>
        </p:spPr>
        <p:txBody>
          <a:bodyPr/>
          <a:lstStyle/>
          <a:p>
            <a:fld id="{489642D9-2A35-45EA-9E06-15798F37B623}"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476250"/>
            <a:ext cx="8229600" cy="720725"/>
          </a:xfrm>
        </p:spPr>
        <p:txBody>
          <a:bodyPr/>
          <a:lstStyle/>
          <a:p>
            <a:pPr algn="ctr" eaLnBrk="1" hangingPunct="1"/>
            <a:r>
              <a:rPr lang="en-GB" altLang="en-US" sz="2000" b="1" smtClean="0"/>
              <a:t/>
            </a:r>
            <a:br>
              <a:rPr lang="en-GB" altLang="en-US" sz="2000" b="1" smtClean="0"/>
            </a:br>
            <a:r>
              <a:rPr lang="en-GB" altLang="en-US" sz="1800" b="1" i="1" smtClean="0"/>
              <a:t>Currency regimes and vulnerability to shocks</a:t>
            </a:r>
            <a:r>
              <a:rPr lang="en-GB" altLang="en-US" sz="2000" b="1" i="1" smtClean="0"/>
              <a:t/>
            </a:r>
            <a:br>
              <a:rPr lang="en-GB" altLang="en-US" sz="2000" b="1" i="1" smtClean="0"/>
            </a:br>
            <a:endParaRPr lang="en-GB" altLang="en-US" sz="2000" b="1" i="1" smtClean="0"/>
          </a:p>
        </p:txBody>
      </p:sp>
      <p:sp>
        <p:nvSpPr>
          <p:cNvPr id="21507" name="Rectangle 3"/>
          <p:cNvSpPr>
            <a:spLocks noGrp="1" noChangeArrowheads="1"/>
          </p:cNvSpPr>
          <p:nvPr>
            <p:ph type="body" idx="1"/>
          </p:nvPr>
        </p:nvSpPr>
        <p:spPr>
          <a:xfrm>
            <a:off x="107950" y="1341438"/>
            <a:ext cx="8928100" cy="5327650"/>
          </a:xfrm>
        </p:spPr>
        <p:txBody>
          <a:bodyPr/>
          <a:lstStyle/>
          <a:p>
            <a:pPr eaLnBrk="1" hangingPunct="1">
              <a:lnSpc>
                <a:spcPts val="2500"/>
              </a:lnSpc>
              <a:buFont typeface="Wingdings" pitchFamily="2" charset="2"/>
              <a:buChar char="q"/>
            </a:pPr>
            <a:r>
              <a:rPr lang="en-GB" altLang="en-US" sz="1800" smtClean="0"/>
              <a:t>Fixed pegs problematic, shift to more flexible regimes commendable. </a:t>
            </a:r>
          </a:p>
          <a:p>
            <a:pPr eaLnBrk="1" hangingPunct="1">
              <a:lnSpc>
                <a:spcPts val="1800"/>
              </a:lnSpc>
              <a:buFont typeface="Wingdings" pitchFamily="2" charset="2"/>
              <a:buChar char="q"/>
            </a:pPr>
            <a:endParaRPr lang="en-GB" altLang="en-US" sz="1800" smtClean="0"/>
          </a:p>
          <a:p>
            <a:pPr eaLnBrk="1" hangingPunct="1">
              <a:lnSpc>
                <a:spcPts val="2500"/>
              </a:lnSpc>
              <a:buFont typeface="Wingdings" pitchFamily="2" charset="2"/>
              <a:buChar char="q"/>
            </a:pPr>
            <a:r>
              <a:rPr lang="en-GB" altLang="en-US" sz="1800" smtClean="0"/>
              <a:t>But under </a:t>
            </a:r>
            <a:r>
              <a:rPr lang="en-US" altLang="en-US" sz="1800" smtClean="0"/>
              <a:t>free capital mobility no regime can guarantee stable rates.  Currency crises can occur under flexible rates as under fixed rates.  All depends on how surges in capital inflows are managed.</a:t>
            </a:r>
            <a:r>
              <a:rPr lang="en-GB" altLang="en-US" sz="1800" smtClean="0"/>
              <a:t> </a:t>
            </a:r>
            <a:endParaRPr lang="en-US" altLang="en-US" sz="1800" smtClean="0"/>
          </a:p>
          <a:p>
            <a:pPr eaLnBrk="1" hangingPunct="1">
              <a:lnSpc>
                <a:spcPts val="1800"/>
              </a:lnSpc>
              <a:buFont typeface="Wingdings" pitchFamily="2" charset="2"/>
              <a:buChar char="q"/>
            </a:pPr>
            <a:endParaRPr lang="en-US" altLang="en-US" sz="1800" smtClean="0"/>
          </a:p>
          <a:p>
            <a:pPr eaLnBrk="1" hangingPunct="1">
              <a:lnSpc>
                <a:spcPts val="2500"/>
              </a:lnSpc>
              <a:buFont typeface="Wingdings" pitchFamily="2" charset="2"/>
              <a:buChar char="q"/>
            </a:pPr>
            <a:r>
              <a:rPr lang="en-US" altLang="en-US" sz="1800" smtClean="0"/>
              <a:t>Unlike fixed pegs, floating during strong inflows can cause nominal appreciations and encourage even more short-term inflows.  </a:t>
            </a:r>
          </a:p>
          <a:p>
            <a:pPr eaLnBrk="1" hangingPunct="1">
              <a:lnSpc>
                <a:spcPts val="1800"/>
              </a:lnSpc>
              <a:buFont typeface="Wingdings" pitchFamily="2" charset="2"/>
              <a:buChar char="q"/>
            </a:pPr>
            <a:endParaRPr lang="en-US" altLang="en-US" sz="1800" smtClean="0"/>
          </a:p>
          <a:p>
            <a:pPr eaLnBrk="1" hangingPunct="1">
              <a:lnSpc>
                <a:spcPts val="2500"/>
              </a:lnSpc>
              <a:buFont typeface="Wingdings" pitchFamily="2" charset="2"/>
              <a:buChar char="q"/>
            </a:pPr>
            <a:r>
              <a:rPr lang="en-US" altLang="en-US" sz="1800" smtClean="0"/>
              <a:t>If surges are allowed to create large imbalances and fragility, when inflows are reversed it would not matter whether currency is fixed or floating – in both cases it can end up in free fall – Indonesia in 1997.</a:t>
            </a:r>
          </a:p>
          <a:p>
            <a:pPr eaLnBrk="1" hangingPunct="1">
              <a:lnSpc>
                <a:spcPts val="2000"/>
              </a:lnSpc>
              <a:buFont typeface="Wingdings" pitchFamily="2" charset="2"/>
              <a:buChar char="q"/>
            </a:pPr>
            <a:endParaRPr lang="en-US" altLang="en-US" sz="1800" smtClean="0"/>
          </a:p>
          <a:p>
            <a:pPr eaLnBrk="1" hangingPunct="1">
              <a:lnSpc>
                <a:spcPts val="2500"/>
              </a:lnSpc>
              <a:buFont typeface="Wingdings" pitchFamily="2" charset="2"/>
              <a:buChar char="q"/>
            </a:pPr>
            <a:r>
              <a:rPr lang="en-US" altLang="en-US" sz="1800" smtClean="0"/>
              <a:t>Mismatches in private balance sheets accelerate currency falls as debtors try to close short positions; more destabilizing than mismatches in public balance sheets</a:t>
            </a:r>
            <a:endParaRPr lang="en-GB" altLang="en-US" sz="1800" smtClean="0"/>
          </a:p>
        </p:txBody>
      </p:sp>
      <p:sp>
        <p:nvSpPr>
          <p:cNvPr id="21508" name="Slide Number Placeholder 1"/>
          <p:cNvSpPr>
            <a:spLocks noGrp="1"/>
          </p:cNvSpPr>
          <p:nvPr>
            <p:ph type="sldNum" sz="quarter" idx="11"/>
          </p:nvPr>
        </p:nvSpPr>
        <p:spPr>
          <a:noFill/>
          <a:ln>
            <a:miter lim="800000"/>
            <a:headEnd/>
            <a:tailEnd/>
          </a:ln>
        </p:spPr>
        <p:txBody>
          <a:bodyPr/>
          <a:lstStyle/>
          <a:p>
            <a:fld id="{C859655D-ACF0-4067-B9E0-5FEAEC16D73F}" type="slidenum">
              <a:rPr lang="en-US" altLang="en-US"/>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a:xfrm>
            <a:off x="457200" y="457200"/>
            <a:ext cx="8229600" cy="1027113"/>
          </a:xfrm>
        </p:spPr>
        <p:txBody>
          <a:bodyPr/>
          <a:lstStyle/>
          <a:p>
            <a:pPr algn="ctr"/>
            <a:r>
              <a:rPr lang="en-US" altLang="en-US" sz="1800" b="1" i="1" smtClean="0"/>
              <a:t>Banking regulations and supervision</a:t>
            </a:r>
          </a:p>
        </p:txBody>
      </p:sp>
      <p:sp>
        <p:nvSpPr>
          <p:cNvPr id="23555" name="Content Placeholder 2"/>
          <p:cNvSpPr>
            <a:spLocks noGrp="1" noChangeArrowheads="1"/>
          </p:cNvSpPr>
          <p:nvPr>
            <p:ph idx="1"/>
          </p:nvPr>
        </p:nvSpPr>
        <p:spPr>
          <a:xfrm>
            <a:off x="457200" y="1484313"/>
            <a:ext cx="8229600" cy="4764087"/>
          </a:xfrm>
        </p:spPr>
        <p:txBody>
          <a:bodyPr/>
          <a:lstStyle/>
          <a:p>
            <a:pPr>
              <a:lnSpc>
                <a:spcPts val="2600"/>
              </a:lnSpc>
            </a:pPr>
            <a:r>
              <a:rPr lang="en-US" altLang="en-US" sz="1800" smtClean="0"/>
              <a:t>Banking regulations and supervision improved, restricting currency and maturity mismatches in bank balance sheets.  </a:t>
            </a:r>
          </a:p>
          <a:p>
            <a:pPr>
              <a:lnSpc>
                <a:spcPts val="1600"/>
              </a:lnSpc>
            </a:pPr>
            <a:endParaRPr lang="en-US" altLang="en-US" sz="1800" smtClean="0"/>
          </a:p>
          <a:p>
            <a:pPr>
              <a:lnSpc>
                <a:spcPts val="2600"/>
              </a:lnSpc>
            </a:pPr>
            <a:r>
              <a:rPr lang="en-US" altLang="en-US" sz="1800" smtClean="0"/>
              <a:t>However, banks now less prominent in intermediation of international capital flows than in the 1990s.  International bond issues have grown much faster than cross-border bank lending.  A large part of capital flows now goes directly into securities markets rather than through banking.  </a:t>
            </a:r>
          </a:p>
          <a:p>
            <a:pPr>
              <a:lnSpc>
                <a:spcPts val="1800"/>
              </a:lnSpc>
            </a:pPr>
            <a:endParaRPr lang="en-US" altLang="en-US" sz="1800" smtClean="0"/>
          </a:p>
          <a:p>
            <a:pPr>
              <a:lnSpc>
                <a:spcPts val="2600"/>
              </a:lnSpc>
            </a:pPr>
            <a:r>
              <a:rPr lang="en-US" altLang="en-US" sz="1800" smtClean="0"/>
              <a:t>Lending in dollars by domestic banks and migration of exchange rate risk to borrowers, turning it into credit risk.  Lack of effective mechanisms restricting such lending to sectors without forex earning capacity (property). </a:t>
            </a:r>
          </a:p>
          <a:p>
            <a:pPr>
              <a:lnSpc>
                <a:spcPts val="1800"/>
              </a:lnSpc>
            </a:pPr>
            <a:endParaRPr lang="en-US" altLang="en-US" sz="1800" smtClean="0"/>
          </a:p>
          <a:p>
            <a:pPr>
              <a:lnSpc>
                <a:spcPts val="2600"/>
              </a:lnSpc>
            </a:pPr>
            <a:r>
              <a:rPr lang="en-US" altLang="en-US" sz="1800" smtClean="0"/>
              <a:t>Such risks are not addressed by Basle requirements.</a:t>
            </a:r>
          </a:p>
          <a:p>
            <a:endParaRPr lang="en-US" altLang="en-US" sz="1800" smtClean="0"/>
          </a:p>
        </p:txBody>
      </p:sp>
      <p:sp>
        <p:nvSpPr>
          <p:cNvPr id="23556" name="Slide Number Placeholder 3"/>
          <p:cNvSpPr>
            <a:spLocks noGrp="1"/>
          </p:cNvSpPr>
          <p:nvPr>
            <p:ph type="sldNum" sz="quarter" idx="11"/>
          </p:nvPr>
        </p:nvSpPr>
        <p:spPr>
          <a:noFill/>
          <a:ln>
            <a:miter lim="800000"/>
            <a:headEnd/>
            <a:tailEnd/>
          </a:ln>
        </p:spPr>
        <p:txBody>
          <a:bodyPr/>
          <a:lstStyle/>
          <a:p>
            <a:fld id="{748F6313-4E9C-4E7D-82D8-FF0397ED1FB4}"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476250"/>
            <a:ext cx="8229600" cy="720725"/>
          </a:xfrm>
        </p:spPr>
        <p:txBody>
          <a:bodyPr/>
          <a:lstStyle/>
          <a:p>
            <a:pPr algn="ctr" eaLnBrk="1" hangingPunct="1"/>
            <a:r>
              <a:rPr lang="en-GB" altLang="en-US" sz="2000" b="1" i="1" smtClean="0"/>
              <a:t>Fiscal discipline and sustainability</a:t>
            </a:r>
          </a:p>
        </p:txBody>
      </p:sp>
      <p:sp>
        <p:nvSpPr>
          <p:cNvPr id="24579" name="Rectangle 3"/>
          <p:cNvSpPr>
            <a:spLocks noGrp="1" noChangeArrowheads="1"/>
          </p:cNvSpPr>
          <p:nvPr>
            <p:ph type="body" idx="1"/>
          </p:nvPr>
        </p:nvSpPr>
        <p:spPr>
          <a:xfrm>
            <a:off x="107950" y="1341438"/>
            <a:ext cx="8712200" cy="5256212"/>
          </a:xfrm>
        </p:spPr>
        <p:txBody>
          <a:bodyPr/>
          <a:lstStyle/>
          <a:p>
            <a:pPr eaLnBrk="1" hangingPunct="1">
              <a:lnSpc>
                <a:spcPts val="2500"/>
              </a:lnSpc>
            </a:pPr>
            <a:r>
              <a:rPr lang="en-GB" altLang="en-US" sz="1800" smtClean="0"/>
              <a:t>Public debt now more manageable because of better fiscal discipline; but also thanks to favourable global financial conditions.  </a:t>
            </a:r>
          </a:p>
          <a:p>
            <a:pPr eaLnBrk="1" hangingPunct="1">
              <a:lnSpc>
                <a:spcPts val="1600"/>
              </a:lnSpc>
            </a:pPr>
            <a:endParaRPr lang="en-GB" altLang="en-US" sz="1800" smtClean="0"/>
          </a:p>
          <a:p>
            <a:pPr eaLnBrk="1" hangingPunct="1">
              <a:lnSpc>
                <a:spcPts val="2500"/>
              </a:lnSpc>
            </a:pPr>
            <a:r>
              <a:rPr lang="en-GB" altLang="en-US" sz="1800" smtClean="0"/>
              <a:t>Sovereign international borrowing rarely cause of crises in EMEs; only one in last 8 major crises (Argentina).  Others were due to private external borrowing (Asia); domestic sovereign debt (Mexico and Russia) or a combination of the two (Brazil and Turkey).  </a:t>
            </a:r>
          </a:p>
          <a:p>
            <a:pPr eaLnBrk="1" hangingPunct="1">
              <a:lnSpc>
                <a:spcPts val="1600"/>
              </a:lnSpc>
            </a:pPr>
            <a:endParaRPr lang="en-GB" altLang="en-US" sz="1800" smtClean="0"/>
          </a:p>
          <a:p>
            <a:pPr eaLnBrk="1" hangingPunct="1">
              <a:lnSpc>
                <a:spcPts val="2500"/>
              </a:lnSpc>
            </a:pPr>
            <a:r>
              <a:rPr lang="en-GB" altLang="en-US" sz="1800" smtClean="0"/>
              <a:t>In all EMEs crises caused by excessive private indebtedness, sovereign debt sustainability was undermined; public debt rose sharply due to bailouts and contraction; in EMEs on average by 36% of GDP; also seen in EZ crisis.  </a:t>
            </a:r>
          </a:p>
          <a:p>
            <a:pPr eaLnBrk="1" hangingPunct="1">
              <a:lnSpc>
                <a:spcPts val="1600"/>
              </a:lnSpc>
            </a:pPr>
            <a:endParaRPr lang="en-GB" altLang="en-US" sz="1800" smtClean="0"/>
          </a:p>
          <a:p>
            <a:pPr eaLnBrk="1" hangingPunct="1">
              <a:lnSpc>
                <a:spcPts val="2500"/>
              </a:lnSpc>
            </a:pPr>
            <a:r>
              <a:rPr lang="en-GB" altLang="en-US" sz="1800" smtClean="0"/>
              <a:t>Sovereign currency risk now lower but interest rate risk higher.  Tightening of global bond markets can create domestic debt difficulties.  </a:t>
            </a:r>
          </a:p>
          <a:p>
            <a:pPr eaLnBrk="1" hangingPunct="1">
              <a:lnSpc>
                <a:spcPts val="2400"/>
              </a:lnSpc>
            </a:pPr>
            <a:endParaRPr lang="en-GB" altLang="en-US" sz="1800" smtClean="0"/>
          </a:p>
        </p:txBody>
      </p:sp>
      <p:sp>
        <p:nvSpPr>
          <p:cNvPr id="24580" name="Slide Number Placeholder 1"/>
          <p:cNvSpPr>
            <a:spLocks noGrp="1"/>
          </p:cNvSpPr>
          <p:nvPr>
            <p:ph type="sldNum" sz="quarter" idx="11"/>
          </p:nvPr>
        </p:nvSpPr>
        <p:spPr>
          <a:noFill/>
          <a:ln>
            <a:miter lim="800000"/>
            <a:headEnd/>
            <a:tailEnd/>
          </a:ln>
        </p:spPr>
        <p:txBody>
          <a:bodyPr/>
          <a:lstStyle/>
          <a:p>
            <a:fld id="{5F852CD3-8323-4460-96F7-7950C1990806}" type="slidenum">
              <a:rPr lang="en-US" altLang="en-US"/>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476250"/>
            <a:ext cx="8229600" cy="720725"/>
          </a:xfrm>
        </p:spPr>
        <p:txBody>
          <a:bodyPr/>
          <a:lstStyle/>
          <a:p>
            <a:pPr algn="ctr" eaLnBrk="1" hangingPunct="1"/>
            <a:r>
              <a:rPr lang="en-GB" altLang="en-US" sz="2000" b="1" smtClean="0"/>
              <a:t/>
            </a:r>
            <a:br>
              <a:rPr lang="en-GB" altLang="en-US" sz="2000" b="1" smtClean="0"/>
            </a:br>
            <a:r>
              <a:rPr lang="en-GB" altLang="en-US" sz="1800" b="1" i="1" smtClean="0"/>
              <a:t>Reserve Accumulation: How much self-insurance?</a:t>
            </a:r>
            <a:br>
              <a:rPr lang="en-GB" altLang="en-US" sz="1800" b="1" i="1" smtClean="0"/>
            </a:br>
            <a:endParaRPr lang="en-GB" altLang="en-US" sz="1800" b="1" i="1" smtClean="0"/>
          </a:p>
        </p:txBody>
      </p:sp>
      <p:sp>
        <p:nvSpPr>
          <p:cNvPr id="26627" name="Rectangle 3">
            <a:extLst>
              <a:ext uri="{FF2B5EF4-FFF2-40B4-BE49-F238E27FC236}">
                <a16:creationId xmlns:a16="http://schemas.microsoft.com/office/drawing/2014/main" xmlns="" id="{823CB9C7-2676-442D-9E96-B988F1BD26FF}"/>
              </a:ext>
            </a:extLst>
          </p:cNvPr>
          <p:cNvSpPr>
            <a:spLocks noGrp="1" noChangeArrowheads="1"/>
          </p:cNvSpPr>
          <p:nvPr>
            <p:ph type="body" idx="1"/>
          </p:nvPr>
        </p:nvSpPr>
        <p:spPr>
          <a:xfrm>
            <a:off x="107950" y="1484313"/>
            <a:ext cx="8928100" cy="5113337"/>
          </a:xfrm>
        </p:spPr>
        <p:txBody>
          <a:bodyPr/>
          <a:lstStyle/>
          <a:p>
            <a:pPr>
              <a:lnSpc>
                <a:spcPts val="2600"/>
              </a:lnSpc>
              <a:defRPr/>
            </a:pPr>
            <a:r>
              <a:rPr lang="en-US" altLang="en-US" sz="1800" dirty="0"/>
              <a:t>EMEs are commended for building self-insurance by accumulating large reserves.  </a:t>
            </a:r>
          </a:p>
          <a:p>
            <a:pPr>
              <a:lnSpc>
                <a:spcPts val="2600"/>
              </a:lnSpc>
              <a:defRPr/>
            </a:pPr>
            <a:endParaRPr lang="en-US" altLang="en-US" sz="1800" dirty="0"/>
          </a:p>
          <a:p>
            <a:pPr>
              <a:lnSpc>
                <a:spcPts val="2600"/>
              </a:lnSpc>
              <a:defRPr/>
            </a:pPr>
            <a:r>
              <a:rPr lang="en-US" altLang="en-US" sz="1800" dirty="0"/>
              <a:t>However, in most EMEs these came from capital inflows rather than CA surpluses; they are borrowed not earned; corresponding increases in external liabilities.   They may not be adequate against massive and sustained exit of capital.  </a:t>
            </a:r>
          </a:p>
          <a:p>
            <a:pPr>
              <a:lnSpc>
                <a:spcPts val="2600"/>
              </a:lnSpc>
              <a:defRPr/>
            </a:pPr>
            <a:endParaRPr lang="en-US" altLang="en-US" sz="1800" dirty="0"/>
          </a:p>
          <a:p>
            <a:pPr>
              <a:lnSpc>
                <a:spcPts val="2600"/>
              </a:lnSpc>
              <a:defRPr/>
            </a:pPr>
            <a:r>
              <a:rPr lang="en-US" altLang="en-US" sz="1800" dirty="0"/>
              <a:t>Changing concept of reserve adequacy (IMF).  Short-term debt in dollars is no longer only or most important drain on reserves. </a:t>
            </a:r>
          </a:p>
          <a:p>
            <a:pPr>
              <a:lnSpc>
                <a:spcPts val="2600"/>
              </a:lnSpc>
              <a:defRPr/>
            </a:pPr>
            <a:endParaRPr lang="en-US" altLang="en-US" sz="1800" dirty="0"/>
          </a:p>
          <a:p>
            <a:pPr>
              <a:lnSpc>
                <a:spcPts val="2600"/>
              </a:lnSpc>
              <a:defRPr/>
            </a:pPr>
            <a:r>
              <a:rPr lang="en-US" altLang="en-US" sz="1800" dirty="0"/>
              <a:t>Foreign holdings in stock, bond and deposit markets and capital flight by residents pose much greater threat.  Recently seen in some countries with strong reserve and BOP positions (Malaysia, China).    </a:t>
            </a:r>
          </a:p>
          <a:p>
            <a:pPr marL="0" indent="0" eaLnBrk="1" hangingPunct="1">
              <a:lnSpc>
                <a:spcPts val="2600"/>
              </a:lnSpc>
              <a:buFont typeface="Wingdings" pitchFamily="2" charset="2"/>
              <a:buNone/>
              <a:defRPr/>
            </a:pPr>
            <a:endParaRPr lang="en-US" altLang="en-US" sz="1800" dirty="0"/>
          </a:p>
          <a:p>
            <a:pPr eaLnBrk="1" hangingPunct="1">
              <a:lnSpc>
                <a:spcPts val="2400"/>
              </a:lnSpc>
              <a:defRPr/>
            </a:pPr>
            <a:endParaRPr lang="en-GB" altLang="en-US" sz="1800" dirty="0"/>
          </a:p>
        </p:txBody>
      </p:sp>
      <p:sp>
        <p:nvSpPr>
          <p:cNvPr id="26628" name="Slide Number Placeholder 1"/>
          <p:cNvSpPr>
            <a:spLocks noGrp="1"/>
          </p:cNvSpPr>
          <p:nvPr>
            <p:ph type="sldNum" sz="quarter" idx="11"/>
          </p:nvPr>
        </p:nvSpPr>
        <p:spPr>
          <a:noFill/>
          <a:ln>
            <a:miter lim="800000"/>
            <a:headEnd/>
            <a:tailEnd/>
          </a:ln>
        </p:spPr>
        <p:txBody>
          <a:bodyPr/>
          <a:lstStyle/>
          <a:p>
            <a:fld id="{4466F64B-F80F-4BAF-9D85-B90BC828B0D4}" type="slidenum">
              <a:rPr lang="en-US" altLang="en-US"/>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noChangeArrowheads="1"/>
          </p:cNvSpPr>
          <p:nvPr>
            <p:ph type="title"/>
          </p:nvPr>
        </p:nvSpPr>
        <p:spPr>
          <a:xfrm>
            <a:off x="457200" y="457200"/>
            <a:ext cx="8075613" cy="450850"/>
          </a:xfrm>
        </p:spPr>
        <p:txBody>
          <a:bodyPr/>
          <a:lstStyle/>
          <a:p>
            <a:pPr algn="ctr"/>
            <a:r>
              <a:rPr lang="en-GB" altLang="en-US" sz="1800" smtClean="0"/>
              <a:t>	</a:t>
            </a:r>
            <a:r>
              <a:rPr lang="en-GB" altLang="en-US" sz="1800" b="1" i="1" smtClean="0"/>
              <a:t>Potential shocks</a:t>
            </a:r>
            <a:endParaRPr lang="en-US" altLang="en-US" sz="1800" b="1" i="1" smtClean="0"/>
          </a:p>
        </p:txBody>
      </p:sp>
      <p:sp>
        <p:nvSpPr>
          <p:cNvPr id="28675" name="Content Placeholder 2"/>
          <p:cNvSpPr>
            <a:spLocks noGrp="1" noChangeArrowheads="1"/>
          </p:cNvSpPr>
          <p:nvPr>
            <p:ph idx="1"/>
          </p:nvPr>
        </p:nvSpPr>
        <p:spPr>
          <a:xfrm>
            <a:off x="519113" y="1196975"/>
            <a:ext cx="8229600" cy="5256213"/>
          </a:xfrm>
        </p:spPr>
        <p:txBody>
          <a:bodyPr/>
          <a:lstStyle/>
          <a:p>
            <a:pPr>
              <a:lnSpc>
                <a:spcPts val="2500"/>
              </a:lnSpc>
            </a:pPr>
            <a:r>
              <a:rPr lang="en-US" altLang="en-US" sz="1800" smtClean="0"/>
              <a:t>World is addicted to cheap money and has accumulated massive debt for a decade.  Cannot say when and how this will end, but hard-landing possible. </a:t>
            </a:r>
          </a:p>
          <a:p>
            <a:pPr>
              <a:lnSpc>
                <a:spcPts val="1600"/>
              </a:lnSpc>
              <a:buFont typeface="Arial" charset="0"/>
              <a:buAutoNum type="arabicPeriod"/>
            </a:pPr>
            <a:endParaRPr lang="en-GB" altLang="en-US" sz="1800" smtClean="0"/>
          </a:p>
          <a:p>
            <a:pPr>
              <a:lnSpc>
                <a:spcPts val="2500"/>
              </a:lnSpc>
              <a:buFont typeface="Arial" charset="0"/>
              <a:buAutoNum type="arabicPeriod"/>
            </a:pPr>
            <a:r>
              <a:rPr lang="en-GB" altLang="en-US" sz="1800" smtClean="0"/>
              <a:t>Inflation and faster monetary tightening in US. </a:t>
            </a:r>
          </a:p>
          <a:p>
            <a:pPr>
              <a:lnSpc>
                <a:spcPts val="1600"/>
              </a:lnSpc>
              <a:buFont typeface="Arial" charset="0"/>
              <a:buAutoNum type="arabicPeriod"/>
            </a:pPr>
            <a:endParaRPr lang="en-GB" altLang="en-US" sz="1800" smtClean="0"/>
          </a:p>
          <a:p>
            <a:pPr>
              <a:lnSpc>
                <a:spcPts val="2500"/>
              </a:lnSpc>
              <a:buFont typeface="Arial" charset="0"/>
              <a:buAutoNum type="arabicPeriod"/>
            </a:pPr>
            <a:r>
              <a:rPr lang="en-GB" altLang="en-US" sz="1800" smtClean="0"/>
              <a:t>Arrival of Minsky moment- bearish markets (not correction or profit taking) reassessment of risks, capital reversal, hikes in risk premia and borrowing costs even without Fed tightening. </a:t>
            </a:r>
          </a:p>
          <a:p>
            <a:pPr>
              <a:lnSpc>
                <a:spcPts val="1600"/>
              </a:lnSpc>
              <a:buFont typeface="Arial" charset="0"/>
              <a:buAutoNum type="arabicPeriod"/>
            </a:pPr>
            <a:endParaRPr lang="en-GB" altLang="en-US" sz="1800" smtClean="0"/>
          </a:p>
          <a:p>
            <a:pPr>
              <a:lnSpc>
                <a:spcPts val="2500"/>
              </a:lnSpc>
              <a:buFont typeface="Arial" charset="0"/>
              <a:buAutoNum type="arabicPeriod"/>
            </a:pPr>
            <a:r>
              <a:rPr lang="en-GB" altLang="en-US" sz="1800" smtClean="0"/>
              <a:t>Recession in US spreading globally; debt can become unpayable even without hikes in interest rates.  US policy options to respond limited.</a:t>
            </a:r>
          </a:p>
          <a:p>
            <a:pPr>
              <a:lnSpc>
                <a:spcPts val="1600"/>
              </a:lnSpc>
              <a:buFont typeface="Arial" charset="0"/>
              <a:buAutoNum type="arabicPeriod"/>
            </a:pPr>
            <a:endParaRPr lang="en-GB" altLang="en-US" sz="1800" smtClean="0"/>
          </a:p>
          <a:p>
            <a:pPr>
              <a:lnSpc>
                <a:spcPts val="2500"/>
              </a:lnSpc>
              <a:buFont typeface="Arial" charset="0"/>
              <a:buAutoNum type="arabicPeriod"/>
            </a:pPr>
            <a:r>
              <a:rPr lang="en-GB" altLang="en-US" sz="1800" smtClean="0"/>
              <a:t>Financial turmoil in China; could be contained thanks to state control over debtors and creditors.  Not much direct exposure of EMEs and global banks to China; but strong negative impact on global risk appetite; contagion.</a:t>
            </a:r>
            <a:endParaRPr lang="en-US" altLang="en-US" sz="1800" smtClean="0"/>
          </a:p>
        </p:txBody>
      </p:sp>
      <p:sp>
        <p:nvSpPr>
          <p:cNvPr id="28676" name="Slide Number Placeholder 3"/>
          <p:cNvSpPr>
            <a:spLocks noGrp="1"/>
          </p:cNvSpPr>
          <p:nvPr>
            <p:ph type="sldNum" sz="quarter" idx="11"/>
          </p:nvPr>
        </p:nvSpPr>
        <p:spPr>
          <a:noFill/>
          <a:ln>
            <a:miter lim="800000"/>
            <a:headEnd/>
            <a:tailEnd/>
          </a:ln>
        </p:spPr>
        <p:txBody>
          <a:bodyPr/>
          <a:lstStyle/>
          <a:p>
            <a:fld id="{BE8B2B2C-92B7-44BF-B10A-5644AF590FE0}"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333375"/>
            <a:ext cx="8229600" cy="719138"/>
          </a:xfrm>
        </p:spPr>
        <p:txBody>
          <a:bodyPr/>
          <a:lstStyle/>
          <a:p>
            <a:pPr algn="ctr" eaLnBrk="1" hangingPunct="1"/>
            <a:r>
              <a:rPr lang="en-GB" altLang="en-US" sz="1800" b="1" i="1" smtClean="0"/>
              <a:t>Policy response to shocks</a:t>
            </a:r>
          </a:p>
        </p:txBody>
      </p:sp>
      <p:sp>
        <p:nvSpPr>
          <p:cNvPr id="18435" name="Rectangle 3">
            <a:extLst>
              <a:ext uri="{FF2B5EF4-FFF2-40B4-BE49-F238E27FC236}">
                <a16:creationId xmlns:a16="http://schemas.microsoft.com/office/drawing/2014/main" xmlns="" id="{99F902CA-2497-4BC7-B25C-4A661BDF7BEF}"/>
              </a:ext>
            </a:extLst>
          </p:cNvPr>
          <p:cNvSpPr>
            <a:spLocks noGrp="1" noChangeArrowheads="1"/>
          </p:cNvSpPr>
          <p:nvPr>
            <p:ph type="body" idx="1"/>
          </p:nvPr>
        </p:nvSpPr>
        <p:spPr>
          <a:xfrm>
            <a:off x="179388" y="1125538"/>
            <a:ext cx="8856662" cy="5543550"/>
          </a:xfrm>
        </p:spPr>
        <p:txBody>
          <a:bodyPr/>
          <a:lstStyle/>
          <a:p>
            <a:pPr eaLnBrk="1" hangingPunct="1">
              <a:lnSpc>
                <a:spcPts val="2500"/>
              </a:lnSpc>
              <a:defRPr/>
            </a:pPr>
            <a:r>
              <a:rPr lang="en-US" altLang="en-US" sz="1800" dirty="0"/>
              <a:t>EMEs policy space to response to shocks more limited now than 2008.  </a:t>
            </a:r>
          </a:p>
          <a:p>
            <a:pPr eaLnBrk="1" hangingPunct="1">
              <a:lnSpc>
                <a:spcPts val="1600"/>
              </a:lnSpc>
              <a:defRPr/>
            </a:pPr>
            <a:endParaRPr lang="en-US" altLang="en-US" sz="1800" dirty="0"/>
          </a:p>
          <a:p>
            <a:pPr eaLnBrk="1" hangingPunct="1">
              <a:lnSpc>
                <a:spcPts val="2500"/>
              </a:lnSpc>
              <a:defRPr/>
            </a:pPr>
            <a:r>
              <a:rPr lang="en-US" altLang="en-US" sz="1800" dirty="0"/>
              <a:t>Business as usual?  Maintain open capital account, stay current on debt, use reserves, then go to IMF, bail out private debtors and foreign creditors, austerity.</a:t>
            </a:r>
          </a:p>
          <a:p>
            <a:pPr eaLnBrk="1" hangingPunct="1">
              <a:lnSpc>
                <a:spcPts val="1600"/>
              </a:lnSpc>
              <a:defRPr/>
            </a:pPr>
            <a:endParaRPr lang="en-US" altLang="en-US" sz="1800" dirty="0"/>
          </a:p>
          <a:p>
            <a:pPr eaLnBrk="1" hangingPunct="1">
              <a:lnSpc>
                <a:spcPts val="2500"/>
              </a:lnSpc>
              <a:defRPr/>
            </a:pPr>
            <a:r>
              <a:rPr lang="en-US" altLang="en-US" sz="1800" dirty="0"/>
              <a:t>Few other options where fragility severe and shocks strong; not much appetite or scope for temporary standstills, exchange controls and selective trade measures.</a:t>
            </a:r>
          </a:p>
          <a:p>
            <a:pPr eaLnBrk="1" hangingPunct="1">
              <a:lnSpc>
                <a:spcPts val="1600"/>
              </a:lnSpc>
              <a:defRPr/>
            </a:pPr>
            <a:endParaRPr lang="en-US" altLang="en-US" sz="1800" dirty="0"/>
          </a:p>
          <a:p>
            <a:pPr eaLnBrk="1" hangingPunct="1">
              <a:lnSpc>
                <a:spcPts val="2500"/>
              </a:lnSpc>
              <a:defRPr/>
            </a:pPr>
            <a:r>
              <a:rPr lang="en-US" altLang="en-US" sz="1800" dirty="0"/>
              <a:t>A global strategy lacking: </a:t>
            </a:r>
          </a:p>
          <a:p>
            <a:pPr marL="457200" lvl="1" indent="0" eaLnBrk="1" hangingPunct="1">
              <a:lnSpc>
                <a:spcPts val="1000"/>
              </a:lnSpc>
              <a:buFont typeface="Wingdings" pitchFamily="2" charset="2"/>
              <a:buNone/>
              <a:defRPr/>
            </a:pPr>
            <a:endParaRPr lang="en-US" altLang="en-US" sz="1800" dirty="0"/>
          </a:p>
          <a:p>
            <a:pPr lvl="1" eaLnBrk="1" hangingPunct="1">
              <a:lnSpc>
                <a:spcPts val="2400"/>
              </a:lnSpc>
              <a:defRPr/>
            </a:pPr>
            <a:r>
              <a:rPr lang="en-US" sz="1800" dirty="0"/>
              <a:t>Problems in liquidity provision: Scale now much bigger. IMF resources limited; S-S mechanisms inadequate; SDR?  AEs to come to rescue? Not likely – their banks are not so exposed to EMEs as in previous crises.</a:t>
            </a:r>
          </a:p>
          <a:p>
            <a:pPr lvl="1" eaLnBrk="1" hangingPunct="1">
              <a:lnSpc>
                <a:spcPts val="1000"/>
              </a:lnSpc>
              <a:defRPr/>
            </a:pPr>
            <a:endParaRPr lang="en-US" altLang="en-US" sz="1800" dirty="0"/>
          </a:p>
          <a:p>
            <a:pPr lvl="1" eaLnBrk="1" hangingPunct="1">
              <a:lnSpc>
                <a:spcPts val="2400"/>
              </a:lnSpc>
              <a:defRPr/>
            </a:pPr>
            <a:r>
              <a:rPr lang="en-US" altLang="en-US" sz="1800" dirty="0"/>
              <a:t>How to involve creditors and investors in crisis resolution? Perennial question</a:t>
            </a:r>
          </a:p>
          <a:p>
            <a:pPr lvl="1" eaLnBrk="1" hangingPunct="1">
              <a:lnSpc>
                <a:spcPts val="1000"/>
              </a:lnSpc>
              <a:defRPr/>
            </a:pPr>
            <a:endParaRPr lang="en-US" sz="1800" dirty="0"/>
          </a:p>
          <a:p>
            <a:pPr lvl="1" eaLnBrk="1" hangingPunct="1">
              <a:lnSpc>
                <a:spcPts val="2400"/>
              </a:lnSpc>
              <a:defRPr/>
            </a:pPr>
            <a:r>
              <a:rPr lang="en-US" sz="1800" dirty="0"/>
              <a:t>International mechanisms for effective and equitable resolution of liquidity and debt crises in EMEs (proposed by UNCTAD in 1986). </a:t>
            </a:r>
          </a:p>
          <a:p>
            <a:pPr lvl="1" eaLnBrk="1" hangingPunct="1">
              <a:lnSpc>
                <a:spcPts val="2400"/>
              </a:lnSpc>
              <a:defRPr/>
            </a:pPr>
            <a:endParaRPr lang="en-US" altLang="en-US" sz="1800" dirty="0"/>
          </a:p>
          <a:p>
            <a:pPr lvl="1" eaLnBrk="1" hangingPunct="1">
              <a:lnSpc>
                <a:spcPts val="2500"/>
              </a:lnSpc>
              <a:defRPr/>
            </a:pPr>
            <a:endParaRPr lang="en-GB" altLang="en-US" sz="1800" dirty="0"/>
          </a:p>
        </p:txBody>
      </p:sp>
      <p:sp>
        <p:nvSpPr>
          <p:cNvPr id="29700" name="Slide Number Placeholder 1"/>
          <p:cNvSpPr>
            <a:spLocks noGrp="1"/>
          </p:cNvSpPr>
          <p:nvPr>
            <p:ph type="sldNum" sz="quarter" idx="11"/>
          </p:nvPr>
        </p:nvSpPr>
        <p:spPr>
          <a:noFill/>
          <a:ln>
            <a:miter lim="800000"/>
            <a:headEnd/>
            <a:tailEnd/>
          </a:ln>
        </p:spPr>
        <p:txBody>
          <a:bodyPr/>
          <a:lstStyle/>
          <a:p>
            <a:fld id="{7BF59E54-BC09-4C40-84B2-208E6C58E90F}" type="slidenum">
              <a:rPr lang="en-US" altLang="en-US"/>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1"/>
          </p:nvPr>
        </p:nvSpPr>
        <p:spPr>
          <a:noFill/>
          <a:ln>
            <a:miter lim="800000"/>
            <a:headEnd/>
            <a:tailEnd/>
          </a:ln>
        </p:spPr>
        <p:txBody>
          <a:bodyPr/>
          <a:lstStyle/>
          <a:p>
            <a:fld id="{C8D19373-C1CE-497E-BBD1-4530A0348EE6}" type="slidenum">
              <a:rPr lang="en-US" altLang="en-US"/>
              <a:pPr/>
              <a:t>2</a:t>
            </a:fld>
            <a:endParaRPr lang="en-US" altLang="en-US"/>
          </a:p>
        </p:txBody>
      </p:sp>
      <p:pic>
        <p:nvPicPr>
          <p:cNvPr id="7171" name="Picture 2" descr="http://global.oup.com/academic/covers/uk/pop-up/9780198797173"/>
          <p:cNvPicPr>
            <a:picLocks noChangeAspect="1" noChangeArrowheads="1"/>
          </p:cNvPicPr>
          <p:nvPr/>
        </p:nvPicPr>
        <p:blipFill>
          <a:blip r:embed="rId2" cstate="print"/>
          <a:srcRect/>
          <a:stretch>
            <a:fillRect/>
          </a:stretch>
        </p:blipFill>
        <p:spPr bwMode="auto">
          <a:xfrm>
            <a:off x="2590800" y="476250"/>
            <a:ext cx="4213225" cy="622935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333375"/>
            <a:ext cx="8229600" cy="898525"/>
          </a:xfrm>
        </p:spPr>
        <p:txBody>
          <a:bodyPr/>
          <a:lstStyle/>
          <a:p>
            <a:pPr algn="ctr" eaLnBrk="1" hangingPunct="1"/>
            <a:r>
              <a:rPr lang="en-GB" altLang="en-US" sz="1800" b="1" i="1" smtClean="0"/>
              <a:t>Conclusions</a:t>
            </a:r>
          </a:p>
        </p:txBody>
      </p:sp>
      <p:sp>
        <p:nvSpPr>
          <p:cNvPr id="32771" name="Rectangle 3">
            <a:extLst>
              <a:ext uri="{FF2B5EF4-FFF2-40B4-BE49-F238E27FC236}">
                <a16:creationId xmlns:a16="http://schemas.microsoft.com/office/drawing/2014/main" xmlns="" id="{08DC371B-E26C-4B5C-9D17-B44A4A766B32}"/>
              </a:ext>
            </a:extLst>
          </p:cNvPr>
          <p:cNvSpPr>
            <a:spLocks noGrp="1" noChangeArrowheads="1"/>
          </p:cNvSpPr>
          <p:nvPr>
            <p:ph type="body" idx="1"/>
          </p:nvPr>
        </p:nvSpPr>
        <p:spPr>
          <a:xfrm>
            <a:off x="179388" y="1412875"/>
            <a:ext cx="8640762" cy="5256213"/>
          </a:xfrm>
        </p:spPr>
        <p:txBody>
          <a:bodyPr/>
          <a:lstStyle/>
          <a:p>
            <a:pPr eaLnBrk="1" hangingPunct="1">
              <a:lnSpc>
                <a:spcPts val="2600"/>
              </a:lnSpc>
              <a:defRPr/>
            </a:pPr>
            <a:r>
              <a:rPr lang="en-US" altLang="en-US" sz="1800" dirty="0"/>
              <a:t>Main issue is not whether or not we’ll have yet another bout of liquidity and debt crises in EMEs, but development prospects.  </a:t>
            </a:r>
          </a:p>
          <a:p>
            <a:pPr eaLnBrk="1" hangingPunct="1">
              <a:lnSpc>
                <a:spcPts val="1800"/>
              </a:lnSpc>
              <a:defRPr/>
            </a:pPr>
            <a:endParaRPr lang="en-US" altLang="en-US" sz="1800" dirty="0"/>
          </a:p>
          <a:p>
            <a:pPr eaLnBrk="1" hangingPunct="1">
              <a:lnSpc>
                <a:spcPts val="2600"/>
              </a:lnSpc>
              <a:defRPr/>
            </a:pPr>
            <a:r>
              <a:rPr lang="en-US" altLang="en-US" sz="1800" dirty="0"/>
              <a:t>Can EMEs achieve rapid industrialization and development if their key determinants are left to the whims of inherently unstable international financial markets, and policies in major AEs continue to neglect their impact on EMEs? </a:t>
            </a:r>
          </a:p>
          <a:p>
            <a:pPr>
              <a:lnSpc>
                <a:spcPts val="1800"/>
              </a:lnSpc>
              <a:defRPr/>
            </a:pPr>
            <a:endParaRPr lang="en-US" altLang="en-US" sz="1800" dirty="0"/>
          </a:p>
          <a:p>
            <a:pPr>
              <a:lnSpc>
                <a:spcPts val="2600"/>
              </a:lnSpc>
              <a:defRPr/>
            </a:pPr>
            <a:r>
              <a:rPr lang="en-US" altLang="en-US" sz="1800" dirty="0"/>
              <a:t>In late-industrialization successful policies are associated not with autarky or full integration, but strategic and selective integration suitable to stage of development reached, seeking to use opportunities that a broader economic space may offer while minimizing the potential risks it may entail.   </a:t>
            </a:r>
          </a:p>
          <a:p>
            <a:pPr>
              <a:lnSpc>
                <a:spcPts val="1800"/>
              </a:lnSpc>
              <a:defRPr/>
            </a:pPr>
            <a:endParaRPr lang="en-US" altLang="en-US" sz="1800" dirty="0"/>
          </a:p>
          <a:p>
            <a:pPr>
              <a:lnSpc>
                <a:spcPts val="2600"/>
              </a:lnSpc>
              <a:defRPr/>
            </a:pPr>
            <a:r>
              <a:rPr lang="en-US" altLang="en-US" sz="1800" dirty="0"/>
              <a:t>In finance the pendulum has swung too far and that is a bigger concern than the  likelihood of an imminent crisis in EMEs</a:t>
            </a:r>
            <a:r>
              <a:rPr lang="en-GB" altLang="en-US" sz="1800" dirty="0"/>
              <a:t>.</a:t>
            </a:r>
            <a:r>
              <a:rPr lang="en-US" altLang="en-US" sz="1800" dirty="0"/>
              <a:t>  </a:t>
            </a:r>
          </a:p>
          <a:p>
            <a:pPr marL="0" indent="0" eaLnBrk="1" hangingPunct="1">
              <a:lnSpc>
                <a:spcPts val="2500"/>
              </a:lnSpc>
              <a:buFont typeface="Wingdings" pitchFamily="2" charset="2"/>
              <a:buNone/>
              <a:defRPr/>
            </a:pPr>
            <a:endParaRPr lang="en-GB" altLang="en-US" sz="1800" dirty="0"/>
          </a:p>
        </p:txBody>
      </p:sp>
      <p:sp>
        <p:nvSpPr>
          <p:cNvPr id="31748" name="Slide Number Placeholder 1"/>
          <p:cNvSpPr>
            <a:spLocks noGrp="1"/>
          </p:cNvSpPr>
          <p:nvPr>
            <p:ph type="sldNum" sz="quarter" idx="11"/>
          </p:nvPr>
        </p:nvSpPr>
        <p:spPr>
          <a:noFill/>
          <a:ln>
            <a:miter lim="800000"/>
            <a:headEnd/>
            <a:tailEnd/>
          </a:ln>
        </p:spPr>
        <p:txBody>
          <a:bodyPr/>
          <a:lstStyle/>
          <a:p>
            <a:fld id="{A76AC342-B135-4CE8-A4F0-8CD11779E07D}" type="slidenum">
              <a:rPr lang="en-US" altLang="en-US"/>
              <a:pPr/>
              <a:t>20</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a:xfrm>
            <a:off x="457200" y="260350"/>
            <a:ext cx="8229600" cy="1008063"/>
          </a:xfrm>
        </p:spPr>
        <p:txBody>
          <a:bodyPr/>
          <a:lstStyle/>
          <a:p>
            <a:pPr algn="ctr"/>
            <a:r>
              <a:rPr lang="en-GB" altLang="en-US" sz="1800" b="1" i="1" smtClean="0"/>
              <a:t>Key messages</a:t>
            </a:r>
            <a:endParaRPr lang="en-US" altLang="en-US" sz="1800" b="1" i="1" smtClean="0"/>
          </a:p>
        </p:txBody>
      </p:sp>
      <p:sp>
        <p:nvSpPr>
          <p:cNvPr id="3" name="Content Placeholder 2">
            <a:extLst>
              <a:ext uri="{FF2B5EF4-FFF2-40B4-BE49-F238E27FC236}">
                <a16:creationId xmlns:a16="http://schemas.microsoft.com/office/drawing/2014/main" xmlns="" id="{9D7DD74B-6A51-4C6D-BDA8-453B6699584A}"/>
              </a:ext>
            </a:extLst>
          </p:cNvPr>
          <p:cNvSpPr>
            <a:spLocks noGrp="1"/>
          </p:cNvSpPr>
          <p:nvPr>
            <p:ph idx="1"/>
          </p:nvPr>
        </p:nvSpPr>
        <p:spPr>
          <a:xfrm>
            <a:off x="457200" y="1341438"/>
            <a:ext cx="8229600" cy="5256212"/>
          </a:xfrm>
        </p:spPr>
        <p:txBody>
          <a:bodyPr/>
          <a:lstStyle/>
          <a:p>
            <a:pPr>
              <a:lnSpc>
                <a:spcPts val="2500"/>
              </a:lnSpc>
              <a:defRPr/>
            </a:pPr>
            <a:r>
              <a:rPr lang="en-GB" sz="1800" dirty="0"/>
              <a:t>Rapid integration of EMEs into the global financial system after a series of crises in 1990s and early 2000s.</a:t>
            </a:r>
          </a:p>
          <a:p>
            <a:pPr>
              <a:lnSpc>
                <a:spcPts val="1500"/>
              </a:lnSpc>
              <a:defRPr/>
            </a:pPr>
            <a:endParaRPr lang="en-GB" sz="1800" dirty="0"/>
          </a:p>
          <a:p>
            <a:pPr>
              <a:lnSpc>
                <a:spcPts val="2500"/>
              </a:lnSpc>
              <a:defRPr/>
            </a:pPr>
            <a:r>
              <a:rPr lang="en-GB" sz="1800" dirty="0"/>
              <a:t>Integration has not only deepened but its pattern changed significantly.</a:t>
            </a:r>
          </a:p>
          <a:p>
            <a:pPr>
              <a:lnSpc>
                <a:spcPts val="1500"/>
              </a:lnSpc>
              <a:defRPr/>
            </a:pPr>
            <a:endParaRPr lang="en-GB" sz="1800" dirty="0"/>
          </a:p>
          <a:p>
            <a:pPr>
              <a:lnSpc>
                <a:spcPts val="2500"/>
              </a:lnSpc>
              <a:defRPr/>
            </a:pPr>
            <a:r>
              <a:rPr lang="en-GB" sz="1800" dirty="0"/>
              <a:t>While old vulnerabilities to financial shocks remain largely unabated, new channels have emerged in the transmission of shocks.</a:t>
            </a:r>
          </a:p>
          <a:p>
            <a:pPr>
              <a:lnSpc>
                <a:spcPts val="1500"/>
              </a:lnSpc>
              <a:defRPr/>
            </a:pPr>
            <a:endParaRPr lang="en-GB" sz="1800" dirty="0"/>
          </a:p>
          <a:p>
            <a:pPr>
              <a:lnSpc>
                <a:spcPts val="2500"/>
              </a:lnSpc>
              <a:defRPr/>
            </a:pPr>
            <a:r>
              <a:rPr lang="en-GB" sz="1800" dirty="0"/>
              <a:t>All EMEs are susceptible in one way or another, including those with strong IIP and external balances.</a:t>
            </a:r>
          </a:p>
          <a:p>
            <a:pPr marL="0" indent="0">
              <a:lnSpc>
                <a:spcPts val="1500"/>
              </a:lnSpc>
              <a:buFont typeface="Wingdings" pitchFamily="2" charset="2"/>
              <a:buNone/>
              <a:defRPr/>
            </a:pPr>
            <a:r>
              <a:rPr lang="en-GB" sz="1800" dirty="0"/>
              <a:t>  </a:t>
            </a:r>
          </a:p>
          <a:p>
            <a:pPr>
              <a:lnSpc>
                <a:spcPts val="2500"/>
              </a:lnSpc>
              <a:defRPr/>
            </a:pPr>
            <a:r>
              <a:rPr lang="en-GB" sz="1800" dirty="0"/>
              <a:t>Exceptional global financial conditions that have prevailed since 2008 due to ultra-easy monetary policies in AEs should not lead to complacency.  EMEs should be prepared for financial shocks in the period ahead. </a:t>
            </a:r>
            <a:endParaRPr lang="x-none" sz="1800" dirty="0"/>
          </a:p>
        </p:txBody>
      </p:sp>
      <p:sp>
        <p:nvSpPr>
          <p:cNvPr id="8196" name="Slide Number Placeholder 3"/>
          <p:cNvSpPr>
            <a:spLocks noGrp="1"/>
          </p:cNvSpPr>
          <p:nvPr>
            <p:ph type="sldNum" sz="quarter" idx="11"/>
          </p:nvPr>
        </p:nvSpPr>
        <p:spPr>
          <a:noFill/>
          <a:ln>
            <a:miter lim="800000"/>
            <a:headEnd/>
            <a:tailEnd/>
          </a:ln>
        </p:spPr>
        <p:txBody>
          <a:bodyPr/>
          <a:lstStyle/>
          <a:p>
            <a:fld id="{6316B37C-CA5F-4A95-95F0-141737D22AC9}" type="slidenum">
              <a:rPr lang="en-US" altLang="en-US"/>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a:xfrm>
            <a:off x="457200" y="457200"/>
            <a:ext cx="8229600" cy="811213"/>
          </a:xfrm>
        </p:spPr>
        <p:txBody>
          <a:bodyPr/>
          <a:lstStyle/>
          <a:p>
            <a:pPr algn="ctr"/>
            <a:r>
              <a:rPr lang="en-GB" altLang="en-US" sz="1800" b="1" i="1" smtClean="0"/>
              <a:t>Financial integration and external balance sheets</a:t>
            </a:r>
            <a:endParaRPr lang="en-US" altLang="en-US" sz="1800" b="1" i="1" smtClean="0"/>
          </a:p>
        </p:txBody>
      </p:sp>
      <p:sp>
        <p:nvSpPr>
          <p:cNvPr id="9219" name="Content Placeholder 2"/>
          <p:cNvSpPr>
            <a:spLocks noGrp="1" noChangeArrowheads="1"/>
          </p:cNvSpPr>
          <p:nvPr>
            <p:ph idx="1"/>
          </p:nvPr>
        </p:nvSpPr>
        <p:spPr>
          <a:xfrm>
            <a:off x="457200" y="1341438"/>
            <a:ext cx="8291513" cy="5183187"/>
          </a:xfrm>
        </p:spPr>
        <p:txBody>
          <a:bodyPr/>
          <a:lstStyle/>
          <a:p>
            <a:pPr>
              <a:lnSpc>
                <a:spcPct val="150000"/>
              </a:lnSpc>
            </a:pPr>
            <a:r>
              <a:rPr lang="en-US" altLang="en-US" sz="1800" smtClean="0">
                <a:solidFill>
                  <a:schemeClr val="tx2"/>
                </a:solidFill>
              </a:rPr>
              <a:t>Integration is about cross-border debt and ownership; growth of external balance sheets through</a:t>
            </a:r>
            <a:r>
              <a:rPr lang="en-US" altLang="en-US" sz="1800" b="1" smtClean="0">
                <a:solidFill>
                  <a:schemeClr val="tx2"/>
                </a:solidFill>
              </a:rPr>
              <a:t> </a:t>
            </a:r>
            <a:r>
              <a:rPr lang="en-US" altLang="en-US" sz="1800" smtClean="0">
                <a:solidFill>
                  <a:schemeClr val="tx2"/>
                </a:solidFill>
              </a:rPr>
              <a:t>non-resident capital inflows and resident capital outflows and greater market access and commercial presence.</a:t>
            </a:r>
          </a:p>
          <a:p>
            <a:pPr>
              <a:lnSpc>
                <a:spcPct val="150000"/>
              </a:lnSpc>
            </a:pPr>
            <a:endParaRPr lang="en-US" altLang="en-US" sz="1800" smtClean="0"/>
          </a:p>
          <a:p>
            <a:pPr>
              <a:lnSpc>
                <a:spcPct val="150000"/>
              </a:lnSpc>
            </a:pPr>
            <a:r>
              <a:rPr lang="en-US" altLang="en-US" sz="1800" smtClean="0"/>
              <a:t>External financial fragility to be assessed on the basis of </a:t>
            </a:r>
            <a:r>
              <a:rPr lang="en-US" altLang="en-US" sz="1800" b="1" smtClean="0">
                <a:solidFill>
                  <a:srgbClr val="FF0000"/>
                </a:solidFill>
              </a:rPr>
              <a:t>gross assets and liabilities</a:t>
            </a:r>
            <a:r>
              <a:rPr lang="en-US" altLang="en-US" sz="1800" smtClean="0"/>
              <a:t> rather than </a:t>
            </a:r>
            <a:r>
              <a:rPr lang="en-US" altLang="en-US" sz="1800" b="1" smtClean="0">
                <a:solidFill>
                  <a:srgbClr val="FF0000"/>
                </a:solidFill>
              </a:rPr>
              <a:t>net</a:t>
            </a:r>
            <a:r>
              <a:rPr lang="en-US" altLang="en-US" sz="1800" smtClean="0"/>
              <a:t> balances: even countries with current account (CA) surpluses and positive IIP can become illiquid.</a:t>
            </a:r>
          </a:p>
          <a:p>
            <a:pPr>
              <a:lnSpc>
                <a:spcPct val="150000"/>
              </a:lnSpc>
            </a:pPr>
            <a:endParaRPr lang="en-US" altLang="en-US" sz="1800" smtClean="0"/>
          </a:p>
          <a:p>
            <a:pPr>
              <a:lnSpc>
                <a:spcPct val="150000"/>
              </a:lnSpc>
            </a:pPr>
            <a:r>
              <a:rPr lang="en-US" altLang="en-US" sz="1800" smtClean="0"/>
              <a:t>Attention to leverage and structure of external balance sheets:  External assets and liabilities do not belong to the same people or have the same instrument, currency, maturity and liquidity profiles.  </a:t>
            </a:r>
          </a:p>
          <a:p>
            <a:endParaRPr lang="en-US" altLang="en-US" sz="1800" smtClean="0"/>
          </a:p>
        </p:txBody>
      </p:sp>
      <p:sp>
        <p:nvSpPr>
          <p:cNvPr id="9220" name="Slide Number Placeholder 3"/>
          <p:cNvSpPr>
            <a:spLocks noGrp="1"/>
          </p:cNvSpPr>
          <p:nvPr>
            <p:ph type="sldNum" sz="quarter" idx="11"/>
          </p:nvPr>
        </p:nvSpPr>
        <p:spPr>
          <a:noFill/>
          <a:ln>
            <a:miter lim="800000"/>
            <a:headEnd/>
            <a:tailEnd/>
          </a:ln>
        </p:spPr>
        <p:txBody>
          <a:bodyPr/>
          <a:lstStyle/>
          <a:p>
            <a:fld id="{6039AEF1-0A8B-401D-A5D9-CF2B2A1FAC15}" type="slidenum">
              <a:rPr lang="en-US" altLang="en-US"/>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a:xfrm>
            <a:off x="457200" y="457200"/>
            <a:ext cx="8229600" cy="884238"/>
          </a:xfrm>
        </p:spPr>
        <p:txBody>
          <a:bodyPr/>
          <a:lstStyle/>
          <a:p>
            <a:pPr algn="ctr"/>
            <a:r>
              <a:rPr lang="en-GB" altLang="en-US" sz="1800" b="1" i="1" smtClean="0"/>
              <a:t>Deepening financial integration of EMEs</a:t>
            </a:r>
            <a:endParaRPr lang="en-US" altLang="en-US" sz="1800" b="1" i="1" smtClean="0"/>
          </a:p>
        </p:txBody>
      </p:sp>
      <p:sp>
        <p:nvSpPr>
          <p:cNvPr id="10243" name="Content Placeholder 2"/>
          <p:cNvSpPr>
            <a:spLocks noGrp="1" noChangeArrowheads="1"/>
          </p:cNvSpPr>
          <p:nvPr>
            <p:ph idx="1"/>
          </p:nvPr>
        </p:nvSpPr>
        <p:spPr>
          <a:xfrm>
            <a:off x="323850" y="1341438"/>
            <a:ext cx="8496300" cy="5183187"/>
          </a:xfrm>
        </p:spPr>
        <p:txBody>
          <a:bodyPr/>
          <a:lstStyle/>
          <a:p>
            <a:pPr>
              <a:lnSpc>
                <a:spcPts val="2500"/>
              </a:lnSpc>
            </a:pPr>
            <a:r>
              <a:rPr lang="en-GB" altLang="en-US" sz="1800" smtClean="0"/>
              <a:t>Third post-war boom in capital inflows, stronger than previous ones.  Non-resident inflows to EMEs taken together never negative since 1980s, implying constant increase in gross external liabilities.</a:t>
            </a:r>
          </a:p>
          <a:p>
            <a:pPr>
              <a:lnSpc>
                <a:spcPts val="2000"/>
              </a:lnSpc>
            </a:pPr>
            <a:endParaRPr lang="en-GB" altLang="en-US" sz="1800" smtClean="0"/>
          </a:p>
          <a:p>
            <a:pPr>
              <a:lnSpc>
                <a:spcPts val="2500"/>
              </a:lnSpc>
            </a:pPr>
            <a:r>
              <a:rPr lang="en-GB" altLang="en-US" sz="1800" smtClean="0"/>
              <a:t>Rapid rise in gross external assets and liabilities as % of GDP; almost 90 per cent of outstanding assets and liabilities accumulated after 2000.</a:t>
            </a:r>
          </a:p>
          <a:p>
            <a:pPr>
              <a:lnSpc>
                <a:spcPts val="2000"/>
              </a:lnSpc>
            </a:pPr>
            <a:endParaRPr lang="en-GB" altLang="en-US" sz="1800" smtClean="0"/>
          </a:p>
          <a:p>
            <a:pPr>
              <a:lnSpc>
                <a:spcPts val="2500"/>
              </a:lnSpc>
            </a:pPr>
            <a:r>
              <a:rPr lang="en-GB" altLang="en-US" sz="1800" smtClean="0"/>
              <a:t>Gross foreign assets rose faster than liabilities because of CA surpluses.</a:t>
            </a:r>
          </a:p>
          <a:p>
            <a:pPr>
              <a:lnSpc>
                <a:spcPts val="2000"/>
              </a:lnSpc>
            </a:pPr>
            <a:endParaRPr lang="en-GB" altLang="en-US" sz="1800" smtClean="0"/>
          </a:p>
          <a:p>
            <a:pPr>
              <a:lnSpc>
                <a:spcPts val="2500"/>
              </a:lnSpc>
            </a:pPr>
            <a:r>
              <a:rPr lang="en-GB" altLang="en-US" sz="1800" smtClean="0"/>
              <a:t>But surpluses concentrated in a few major EMEs (China, Russia).  Most others had cumulative deficits.  They accumulated assets from inflows, not from CA surpluses.  Balance sheets highly leveraged.  </a:t>
            </a:r>
          </a:p>
          <a:p>
            <a:pPr>
              <a:lnSpc>
                <a:spcPts val="2000"/>
              </a:lnSpc>
            </a:pPr>
            <a:endParaRPr lang="en-GB" altLang="en-US" sz="1800" smtClean="0"/>
          </a:p>
          <a:p>
            <a:pPr>
              <a:lnSpc>
                <a:spcPts val="2500"/>
              </a:lnSpc>
            </a:pPr>
            <a:r>
              <a:rPr lang="en-GB" altLang="en-US" sz="1800" smtClean="0"/>
              <a:t>Significant changes in the composition of external balance sheets, notably liabilities.   </a:t>
            </a:r>
          </a:p>
          <a:p>
            <a:pPr>
              <a:lnSpc>
                <a:spcPts val="2500"/>
              </a:lnSpc>
            </a:pPr>
            <a:endParaRPr lang="en-GB" altLang="en-US" sz="1800" smtClean="0"/>
          </a:p>
          <a:p>
            <a:pPr>
              <a:lnSpc>
                <a:spcPts val="1600"/>
              </a:lnSpc>
            </a:pPr>
            <a:endParaRPr lang="en-GB" altLang="en-US" sz="1800" smtClean="0"/>
          </a:p>
          <a:p>
            <a:endParaRPr lang="en-US" altLang="en-US" sz="1800" smtClean="0"/>
          </a:p>
        </p:txBody>
      </p:sp>
      <p:sp>
        <p:nvSpPr>
          <p:cNvPr id="10244" name="Slide Number Placeholder 3"/>
          <p:cNvSpPr>
            <a:spLocks noGrp="1"/>
          </p:cNvSpPr>
          <p:nvPr>
            <p:ph type="sldNum" sz="quarter" idx="11"/>
          </p:nvPr>
        </p:nvSpPr>
        <p:spPr>
          <a:noFill/>
          <a:ln>
            <a:miter lim="800000"/>
            <a:headEnd/>
            <a:tailEnd/>
          </a:ln>
        </p:spPr>
        <p:txBody>
          <a:bodyPr/>
          <a:lstStyle/>
          <a:p>
            <a:fld id="{C3624B96-D5E9-4928-97F8-7D3EB9DD5B0D}" type="slidenum">
              <a:rPr lang="en-US" altLang="en-US"/>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457200" y="457200"/>
            <a:ext cx="8229600" cy="668338"/>
          </a:xfrm>
        </p:spPr>
        <p:txBody>
          <a:bodyPr/>
          <a:lstStyle/>
          <a:p>
            <a:pPr algn="ctr"/>
            <a:r>
              <a:rPr lang="en-GB" altLang="en-US" sz="2000" b="1" i="1" smtClean="0">
                <a:latin typeface="Calibri" pitchFamily="34" charset="0"/>
              </a:rPr>
              <a:t>Aggregate inflows never negative since 1980s</a:t>
            </a:r>
            <a:endParaRPr lang="en-US" altLang="en-US" sz="2000" b="1" smtClean="0">
              <a:latin typeface="Calibri" pitchFamily="34" charset="0"/>
              <a:ea typeface="Calibri" pitchFamily="34" charset="0"/>
              <a:cs typeface="Calibri" pitchFamily="34" charset="0"/>
            </a:endParaRPr>
          </a:p>
        </p:txBody>
      </p:sp>
      <p:sp>
        <p:nvSpPr>
          <p:cNvPr id="11267" name="Slide Number Placeholder 3"/>
          <p:cNvSpPr>
            <a:spLocks noGrp="1"/>
          </p:cNvSpPr>
          <p:nvPr>
            <p:ph type="sldNum" sz="quarter" idx="11"/>
          </p:nvPr>
        </p:nvSpPr>
        <p:spPr>
          <a:xfrm>
            <a:off x="684213" y="6248400"/>
            <a:ext cx="8002587" cy="457200"/>
          </a:xfrm>
          <a:noFill/>
          <a:ln>
            <a:miter lim="800000"/>
            <a:headEnd/>
            <a:tailEnd/>
          </a:ln>
        </p:spPr>
        <p:txBody>
          <a:bodyPr/>
          <a:lstStyle/>
          <a:p>
            <a:pPr algn="l"/>
            <a:r>
              <a:rPr lang="en-US" altLang="en-US"/>
              <a:t>IIF								</a:t>
            </a:r>
            <a:fld id="{5EC48759-BB00-474C-B8AD-7E29D1C1F37E}" type="slidenum">
              <a:rPr lang="en-US" altLang="en-US"/>
              <a:pPr algn="l"/>
              <a:t>6</a:t>
            </a:fld>
            <a:endParaRPr lang="en-US" altLang="en-US"/>
          </a:p>
        </p:txBody>
      </p:sp>
      <p:graphicFrame>
        <p:nvGraphicFramePr>
          <p:cNvPr id="11268" name="图表 4"/>
          <p:cNvGraphicFramePr>
            <a:graphicFrameLocks/>
          </p:cNvGraphicFramePr>
          <p:nvPr/>
        </p:nvGraphicFramePr>
        <p:xfrm>
          <a:off x="344488" y="1001713"/>
          <a:ext cx="8382000" cy="5502275"/>
        </p:xfrm>
        <a:graphic>
          <a:graphicData uri="http://schemas.openxmlformats.org/presentationml/2006/ole">
            <p:oleObj spid="_x0000_s11268" name="Chart" r:id="rId4" imgW="8388823" imgH="5505165" progId="Excel.Char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a:xfrm>
            <a:off x="457200" y="457200"/>
            <a:ext cx="8229600" cy="811213"/>
          </a:xfrm>
        </p:spPr>
        <p:txBody>
          <a:bodyPr/>
          <a:lstStyle/>
          <a:p>
            <a:pPr algn="ctr"/>
            <a:r>
              <a:rPr lang="en-GB" altLang="en-US" sz="1800" b="1" i="1" smtClean="0"/>
              <a:t>Growth of external balance sheets of EMEs: 2000-2016</a:t>
            </a:r>
            <a:br>
              <a:rPr lang="en-GB" altLang="en-US" sz="1800" b="1" i="1" smtClean="0"/>
            </a:br>
            <a:r>
              <a:rPr lang="en-GB" altLang="en-US" sz="1400" b="1" i="1" smtClean="0"/>
              <a:t>(Per cent of GDP)</a:t>
            </a:r>
            <a:endParaRPr lang="en-US" altLang="en-US" sz="1400" b="1" i="1" smtClean="0"/>
          </a:p>
        </p:txBody>
      </p:sp>
      <p:sp>
        <p:nvSpPr>
          <p:cNvPr id="13315" name="Slide Number Placeholder 3"/>
          <p:cNvSpPr>
            <a:spLocks noGrp="1"/>
          </p:cNvSpPr>
          <p:nvPr>
            <p:ph type="sldNum" sz="quarter" idx="11"/>
          </p:nvPr>
        </p:nvSpPr>
        <p:spPr>
          <a:xfrm>
            <a:off x="539750" y="6524625"/>
            <a:ext cx="8147050" cy="180975"/>
          </a:xfrm>
          <a:noFill/>
          <a:ln>
            <a:miter lim="800000"/>
            <a:headEnd/>
            <a:tailEnd/>
          </a:ln>
        </p:spPr>
        <p:txBody>
          <a:bodyPr/>
          <a:lstStyle/>
          <a:p>
            <a:pPr algn="l"/>
            <a:r>
              <a:rPr lang="en-US" altLang="en-US"/>
              <a:t>IMF IIP								</a:t>
            </a:r>
            <a:fld id="{2785052A-0DAA-46F9-A50E-ACD0886AD9B6}" type="slidenum">
              <a:rPr lang="en-US" altLang="en-US"/>
              <a:pPr algn="l"/>
              <a:t>7</a:t>
            </a:fld>
            <a:endParaRPr lang="en-US" altLang="en-US"/>
          </a:p>
        </p:txBody>
      </p:sp>
      <p:graphicFrame>
        <p:nvGraphicFramePr>
          <p:cNvPr id="5" name="Content Placeholder 4">
            <a:extLst>
              <a:ext uri="{FF2B5EF4-FFF2-40B4-BE49-F238E27FC236}">
                <a16:creationId xmlns:a16="http://schemas.microsoft.com/office/drawing/2014/main" xmlns="" id="{CE984629-593C-4280-AB41-12F6FEAE221C}"/>
              </a:ext>
            </a:extLst>
          </p:cNvPr>
          <p:cNvGraphicFramePr>
            <a:graphicFrameLocks noGrp="1"/>
          </p:cNvGraphicFramePr>
          <p:nvPr>
            <p:ph idx="1"/>
          </p:nvPr>
        </p:nvGraphicFramePr>
        <p:xfrm>
          <a:off x="457200" y="1268760"/>
          <a:ext cx="8229600"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9750" y="404813"/>
            <a:ext cx="8353425" cy="863600"/>
          </a:xfrm>
        </p:spPr>
        <p:txBody>
          <a:bodyPr/>
          <a:lstStyle/>
          <a:p>
            <a:pPr algn="ctr" eaLnBrk="1" hangingPunct="1">
              <a:lnSpc>
                <a:spcPct val="120000"/>
              </a:lnSpc>
            </a:pPr>
            <a:r>
              <a:rPr lang="en-GB" altLang="en-US" sz="1800" b="1" i="1" smtClean="0"/>
              <a:t>Factors deepening Integration ‒ Monetary policy in AEs</a:t>
            </a:r>
            <a:endParaRPr lang="en-GB" altLang="en-US" sz="1800" i="1" smtClean="0"/>
          </a:p>
        </p:txBody>
      </p:sp>
      <p:sp>
        <p:nvSpPr>
          <p:cNvPr id="14339" name="Rectangle 3"/>
          <p:cNvSpPr>
            <a:spLocks noGrp="1" noChangeArrowheads="1"/>
          </p:cNvSpPr>
          <p:nvPr>
            <p:ph type="body" idx="1"/>
          </p:nvPr>
        </p:nvSpPr>
        <p:spPr>
          <a:xfrm>
            <a:off x="179388" y="1412875"/>
            <a:ext cx="8856662" cy="4968875"/>
          </a:xfrm>
        </p:spPr>
        <p:txBody>
          <a:bodyPr/>
          <a:lstStyle/>
          <a:p>
            <a:pPr eaLnBrk="1" hangingPunct="1">
              <a:lnSpc>
                <a:spcPts val="2600"/>
              </a:lnSpc>
            </a:pPr>
            <a:r>
              <a:rPr lang="en-US" altLang="en-US" sz="1800" smtClean="0"/>
              <a:t>Progressively looser monetary policy in US since 1980s; Fed cutting interest rates more and more during downturns and raising them less and less during upturns; creating a downward bias in nominal and real interest rates.</a:t>
            </a:r>
          </a:p>
          <a:p>
            <a:pPr eaLnBrk="1" hangingPunct="1">
              <a:lnSpc>
                <a:spcPts val="2600"/>
              </a:lnSpc>
            </a:pPr>
            <a:endParaRPr lang="en-US" altLang="en-US" sz="1800" smtClean="0"/>
          </a:p>
          <a:p>
            <a:pPr eaLnBrk="1" hangingPunct="1">
              <a:lnSpc>
                <a:spcPts val="2600"/>
              </a:lnSpc>
            </a:pPr>
            <a:r>
              <a:rPr lang="en-US" altLang="en-US" sz="1800" smtClean="0"/>
              <a:t>Japan has done the same since early 1990s.  Other AEs joined in the 2000s, more so after the sub-prime crisis.</a:t>
            </a:r>
          </a:p>
          <a:p>
            <a:pPr eaLnBrk="1" hangingPunct="1">
              <a:lnSpc>
                <a:spcPts val="2600"/>
              </a:lnSpc>
            </a:pPr>
            <a:endParaRPr lang="en-US" altLang="en-US" sz="1800" smtClean="0"/>
          </a:p>
          <a:p>
            <a:pPr eaLnBrk="1" hangingPunct="1">
              <a:lnSpc>
                <a:spcPts val="2600"/>
              </a:lnSpc>
            </a:pPr>
            <a:r>
              <a:rPr lang="en-US" altLang="en-US" sz="1800" smtClean="0">
                <a:solidFill>
                  <a:schemeClr val="tx2"/>
                </a:solidFill>
              </a:rPr>
              <a:t>Falling rates have been accompanied by rising debt relative to GDP, making it difficult for CBs to raise policy rates for fear of bursting assets and credit bubbles.</a:t>
            </a:r>
          </a:p>
          <a:p>
            <a:pPr eaLnBrk="1" hangingPunct="1">
              <a:lnSpc>
                <a:spcPts val="2600"/>
              </a:lnSpc>
            </a:pPr>
            <a:endParaRPr lang="en-US" altLang="en-US" sz="1800" smtClean="0">
              <a:solidFill>
                <a:schemeClr val="tx2"/>
              </a:solidFill>
            </a:endParaRPr>
          </a:p>
          <a:p>
            <a:pPr eaLnBrk="1" hangingPunct="1">
              <a:lnSpc>
                <a:spcPts val="2600"/>
              </a:lnSpc>
            </a:pPr>
            <a:r>
              <a:rPr lang="en-US" altLang="en-US" sz="1800" smtClean="0">
                <a:solidFill>
                  <a:schemeClr val="tx2"/>
                </a:solidFill>
              </a:rPr>
              <a:t>Monetary policy in AEs led to a search for yield in high-return, riskier assets, including in EMEs, creating surges in capital inflows.</a:t>
            </a:r>
          </a:p>
        </p:txBody>
      </p:sp>
      <p:sp>
        <p:nvSpPr>
          <p:cNvPr id="14340" name="Slide Number Placeholder 1"/>
          <p:cNvSpPr>
            <a:spLocks noGrp="1"/>
          </p:cNvSpPr>
          <p:nvPr>
            <p:ph type="sldNum" sz="quarter" idx="11"/>
          </p:nvPr>
        </p:nvSpPr>
        <p:spPr>
          <a:noFill/>
          <a:ln>
            <a:miter lim="800000"/>
            <a:headEnd/>
            <a:tailEnd/>
          </a:ln>
        </p:spPr>
        <p:txBody>
          <a:bodyPr/>
          <a:lstStyle/>
          <a:p>
            <a:fld id="{59EA4441-79B2-413D-8E58-502DC7CA79CF}" type="slidenum">
              <a:rPr lang="en-US" altLang="en-US"/>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a:xfrm>
            <a:off x="457200" y="457200"/>
            <a:ext cx="8229600" cy="811213"/>
          </a:xfrm>
        </p:spPr>
        <p:txBody>
          <a:bodyPr/>
          <a:lstStyle/>
          <a:p>
            <a:pPr algn="ctr"/>
            <a:r>
              <a:rPr lang="en-GB" altLang="en-US" sz="1800" b="1" i="1" smtClean="0"/>
              <a:t>Downward bias in interest rates, upward bias in debt in G7 </a:t>
            </a:r>
            <a:endParaRPr lang="en-US" altLang="en-US" sz="1800" b="1" i="1" smtClean="0"/>
          </a:p>
        </p:txBody>
      </p:sp>
      <p:sp>
        <p:nvSpPr>
          <p:cNvPr id="16387" name="Slide Number Placeholder 3"/>
          <p:cNvSpPr>
            <a:spLocks noGrp="1"/>
          </p:cNvSpPr>
          <p:nvPr>
            <p:ph type="sldNum" sz="quarter" idx="11"/>
          </p:nvPr>
        </p:nvSpPr>
        <p:spPr>
          <a:xfrm>
            <a:off x="457200" y="6248400"/>
            <a:ext cx="8229600" cy="457200"/>
          </a:xfrm>
          <a:noFill/>
          <a:ln>
            <a:miter lim="800000"/>
            <a:headEnd/>
            <a:tailEnd/>
          </a:ln>
        </p:spPr>
        <p:txBody>
          <a:bodyPr/>
          <a:lstStyle/>
          <a:p>
            <a:pPr algn="l"/>
            <a:r>
              <a:rPr lang="en-US" altLang="en-US"/>
              <a:t>Source: Hannoun and Dittus						           9</a:t>
            </a:r>
          </a:p>
        </p:txBody>
      </p:sp>
      <p:sp>
        <p:nvSpPr>
          <p:cNvPr id="16388" name="Content Placeholder 8"/>
          <p:cNvSpPr>
            <a:spLocks noGrp="1" noChangeArrowheads="1"/>
          </p:cNvSpPr>
          <p:nvPr>
            <p:ph idx="1"/>
          </p:nvPr>
        </p:nvSpPr>
        <p:spPr>
          <a:xfrm>
            <a:off x="457200" y="1981200"/>
            <a:ext cx="8229600" cy="4264025"/>
          </a:xfrm>
        </p:spPr>
        <p:txBody>
          <a:bodyPr/>
          <a:lstStyle/>
          <a:p>
            <a:endParaRPr lang="en-GB" altLang="en-US" smtClean="0"/>
          </a:p>
          <a:p>
            <a:endParaRPr lang="en-GB" altLang="en-US" smtClean="0"/>
          </a:p>
          <a:p>
            <a:endParaRPr lang="en-GB" altLang="en-US" smtClean="0"/>
          </a:p>
          <a:p>
            <a:endParaRPr lang="en-GB" altLang="en-US" smtClean="0"/>
          </a:p>
          <a:p>
            <a:endParaRPr lang="en-GB" altLang="en-US" smtClean="0"/>
          </a:p>
          <a:p>
            <a:endParaRPr lang="en-GB" altLang="en-US" smtClean="0"/>
          </a:p>
          <a:p>
            <a:endParaRPr lang="en-GB" altLang="en-US" smtClean="0"/>
          </a:p>
          <a:p>
            <a:r>
              <a:rPr lang="en-GB" altLang="en-US" sz="1200" smtClean="0"/>
              <a:t>Source: Hannoun and Dittus</a:t>
            </a:r>
            <a:endParaRPr lang="en-US" altLang="en-US" sz="1200" smtClean="0"/>
          </a:p>
        </p:txBody>
      </p:sp>
      <p:pic>
        <p:nvPicPr>
          <p:cNvPr id="16389" name="Content Placeholder 7"/>
          <p:cNvPicPr>
            <a:picLocks noChangeAspect="1"/>
          </p:cNvPicPr>
          <p:nvPr/>
        </p:nvPicPr>
        <p:blipFill>
          <a:blip r:embed="rId2" cstate="print"/>
          <a:srcRect/>
          <a:stretch>
            <a:fillRect/>
          </a:stretch>
        </p:blipFill>
        <p:spPr bwMode="auto">
          <a:xfrm>
            <a:off x="755650" y="1268413"/>
            <a:ext cx="7993063" cy="497681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0</TotalTime>
  <Words>1911</Words>
  <Application>Microsoft Office PowerPoint</Application>
  <PresentationFormat>On-screen Show (4:3)</PresentationFormat>
  <Paragraphs>191</Paragraphs>
  <Slides>20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Wingdings</vt:lpstr>
      <vt:lpstr>Arial Black</vt:lpstr>
      <vt:lpstr>Times New Roman</vt:lpstr>
      <vt:lpstr>Calibri</vt:lpstr>
      <vt:lpstr>Pixel</vt:lpstr>
      <vt:lpstr>Microsoft Excel Chart</vt:lpstr>
      <vt:lpstr>     DEEPENED FINANCIAL INTEGRATION AND  CHANGING VULNERABILITIES OF THE GLOBAL SOUTH</vt:lpstr>
      <vt:lpstr>Slide 2</vt:lpstr>
      <vt:lpstr>Key messages</vt:lpstr>
      <vt:lpstr>Financial integration and external balance sheets</vt:lpstr>
      <vt:lpstr>Deepening financial integration of EMEs</vt:lpstr>
      <vt:lpstr>Aggregate inflows never negative since 1980s</vt:lpstr>
      <vt:lpstr>Growth of external balance sheets of EMEs: 2000-2016 (Per cent of GDP)</vt:lpstr>
      <vt:lpstr>Factors deepening Integration ‒ Monetary policy in AEs</vt:lpstr>
      <vt:lpstr>Downward bias in interest rates, upward bias in debt in G7 </vt:lpstr>
      <vt:lpstr>Factors Deepening Integration ‒ Liberalization in EMEs</vt:lpstr>
      <vt:lpstr>Changing composition of external balance sheets</vt:lpstr>
      <vt:lpstr>External vulnerability</vt:lpstr>
      <vt:lpstr>Measures to increase resilience</vt:lpstr>
      <vt:lpstr> Currency regimes and vulnerability to shocks </vt:lpstr>
      <vt:lpstr>Banking regulations and supervision</vt:lpstr>
      <vt:lpstr>Fiscal discipline and sustainability</vt:lpstr>
      <vt:lpstr> Reserve Accumulation: How much self-insurance? </vt:lpstr>
      <vt:lpstr> Potential shocks</vt:lpstr>
      <vt:lpstr>Policy response to shocks</vt:lpstr>
      <vt:lpstr>Conclusions</vt:lpstr>
    </vt:vector>
  </TitlesOfParts>
  <Company>kk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ECONOMIC PROSPECTS AND DEVELOPING COUNTRIES</dc:title>
  <dc:creator>YILMAZ</dc:creator>
  <cp:lastModifiedBy>Alida</cp:lastModifiedBy>
  <cp:revision>1816</cp:revision>
  <cp:lastPrinted>2018-03-03T09:35:29Z</cp:lastPrinted>
  <dcterms:created xsi:type="dcterms:W3CDTF">2010-01-20T08:32:23Z</dcterms:created>
  <dcterms:modified xsi:type="dcterms:W3CDTF">2018-03-04T17:19:12Z</dcterms:modified>
</cp:coreProperties>
</file>