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6.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68" r:id="rId2"/>
    <p:sldMasterId id="2147483780" r:id="rId3"/>
    <p:sldMasterId id="2147483816" r:id="rId4"/>
    <p:sldMasterId id="2147483865" r:id="rId5"/>
    <p:sldMasterId id="2147483877" r:id="rId6"/>
    <p:sldMasterId id="2147483885" r:id="rId7"/>
  </p:sldMasterIdLst>
  <p:notesMasterIdLst>
    <p:notesMasterId r:id="rId27"/>
  </p:notesMasterIdLst>
  <p:handoutMasterIdLst>
    <p:handoutMasterId r:id="rId28"/>
  </p:handoutMasterIdLst>
  <p:sldIdLst>
    <p:sldId id="298" r:id="rId8"/>
    <p:sldId id="394" r:id="rId9"/>
    <p:sldId id="409" r:id="rId10"/>
    <p:sldId id="415" r:id="rId11"/>
    <p:sldId id="416" r:id="rId12"/>
    <p:sldId id="368" r:id="rId13"/>
    <p:sldId id="371" r:id="rId14"/>
    <p:sldId id="374" r:id="rId15"/>
    <p:sldId id="381" r:id="rId16"/>
    <p:sldId id="382" r:id="rId17"/>
    <p:sldId id="398" r:id="rId18"/>
    <p:sldId id="400" r:id="rId19"/>
    <p:sldId id="423" r:id="rId20"/>
    <p:sldId id="425" r:id="rId21"/>
    <p:sldId id="426" r:id="rId22"/>
    <p:sldId id="427" r:id="rId23"/>
    <p:sldId id="422" r:id="rId24"/>
    <p:sldId id="421" r:id="rId25"/>
    <p:sldId id="310" r:id="rId26"/>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2" userDrawn="1">
          <p15:clr>
            <a:srgbClr val="A4A3A4"/>
          </p15:clr>
        </p15:guide>
        <p15:guide id="2" pos="2971" userDrawn="1">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dney Mkansi" initials="RV"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82068" autoAdjust="0"/>
  </p:normalViewPr>
  <p:slideViewPr>
    <p:cSldViewPr snapToGrid="0">
      <p:cViewPr varScale="1">
        <p:scale>
          <a:sx n="56" d="100"/>
          <a:sy n="56" d="100"/>
        </p:scale>
        <p:origin x="1572" y="56"/>
      </p:cViewPr>
      <p:guideLst>
        <p:guide orient="horz" pos="3022"/>
        <p:guide pos="2971"/>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2166" y="-96"/>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6400" cy="494186"/>
          </a:xfrm>
          <a:prstGeom prst="rect">
            <a:avLst/>
          </a:prstGeom>
        </p:spPr>
        <p:txBody>
          <a:bodyPr vert="horz" lIns="88434" tIns="44217" rIns="88434" bIns="44217" rtlCol="0"/>
          <a:lstStyle>
            <a:lvl1pPr algn="l">
              <a:defRPr sz="1100"/>
            </a:lvl1pPr>
          </a:lstStyle>
          <a:p>
            <a:endParaRPr lang="en-GB"/>
          </a:p>
        </p:txBody>
      </p:sp>
      <p:sp>
        <p:nvSpPr>
          <p:cNvPr id="3" name="Date Placeholder 2"/>
          <p:cNvSpPr>
            <a:spLocks noGrp="1"/>
          </p:cNvSpPr>
          <p:nvPr>
            <p:ph type="dt" sz="quarter" idx="1"/>
          </p:nvPr>
        </p:nvSpPr>
        <p:spPr>
          <a:xfrm>
            <a:off x="3849688" y="0"/>
            <a:ext cx="2946400" cy="494186"/>
          </a:xfrm>
          <a:prstGeom prst="rect">
            <a:avLst/>
          </a:prstGeom>
        </p:spPr>
        <p:txBody>
          <a:bodyPr vert="horz" lIns="88434" tIns="44217" rIns="88434" bIns="44217" rtlCol="0"/>
          <a:lstStyle>
            <a:lvl1pPr algn="r">
              <a:defRPr sz="1100"/>
            </a:lvl1pPr>
          </a:lstStyle>
          <a:p>
            <a:fld id="{BB350969-0E32-43C0-817E-87E4F141AACC}" type="datetimeFigureOut">
              <a:rPr lang="en-GB" smtClean="0"/>
              <a:t>21/02/2018</a:t>
            </a:fld>
            <a:endParaRPr lang="en-GB"/>
          </a:p>
        </p:txBody>
      </p:sp>
      <p:sp>
        <p:nvSpPr>
          <p:cNvPr id="4" name="Footer Placeholder 3"/>
          <p:cNvSpPr>
            <a:spLocks noGrp="1"/>
          </p:cNvSpPr>
          <p:nvPr>
            <p:ph type="ftr" sz="quarter" idx="2"/>
          </p:nvPr>
        </p:nvSpPr>
        <p:spPr>
          <a:xfrm>
            <a:off x="2" y="9378486"/>
            <a:ext cx="2946400" cy="494186"/>
          </a:xfrm>
          <a:prstGeom prst="rect">
            <a:avLst/>
          </a:prstGeom>
        </p:spPr>
        <p:txBody>
          <a:bodyPr vert="horz" lIns="88434" tIns="44217" rIns="88434" bIns="44217" rtlCol="0" anchor="b"/>
          <a:lstStyle>
            <a:lvl1pPr algn="l">
              <a:defRPr sz="1100"/>
            </a:lvl1pPr>
          </a:lstStyle>
          <a:p>
            <a:endParaRPr lang="en-GB"/>
          </a:p>
        </p:txBody>
      </p:sp>
      <p:sp>
        <p:nvSpPr>
          <p:cNvPr id="5" name="Slide Number Placeholder 4"/>
          <p:cNvSpPr>
            <a:spLocks noGrp="1"/>
          </p:cNvSpPr>
          <p:nvPr>
            <p:ph type="sldNum" sz="quarter" idx="3"/>
          </p:nvPr>
        </p:nvSpPr>
        <p:spPr>
          <a:xfrm>
            <a:off x="3849688" y="9378486"/>
            <a:ext cx="2946400" cy="494186"/>
          </a:xfrm>
          <a:prstGeom prst="rect">
            <a:avLst/>
          </a:prstGeom>
        </p:spPr>
        <p:txBody>
          <a:bodyPr vert="horz" lIns="88434" tIns="44217" rIns="88434" bIns="44217" rtlCol="0" anchor="b"/>
          <a:lstStyle>
            <a:lvl1pPr algn="r">
              <a:defRPr sz="1100"/>
            </a:lvl1pPr>
          </a:lstStyle>
          <a:p>
            <a:fld id="{59B722AA-6816-4BA8-9830-3F2DF24B0910}" type="slidenum">
              <a:rPr lang="en-GB" smtClean="0"/>
              <a:t>‹#›</a:t>
            </a:fld>
            <a:endParaRPr lang="en-GB"/>
          </a:p>
        </p:txBody>
      </p:sp>
    </p:spTree>
    <p:extLst>
      <p:ext uri="{BB962C8B-B14F-4D97-AF65-F5344CB8AC3E}">
        <p14:creationId xmlns:p14="http://schemas.microsoft.com/office/powerpoint/2010/main" val="38058041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45659" cy="493713"/>
          </a:xfrm>
          <a:prstGeom prst="rect">
            <a:avLst/>
          </a:prstGeom>
        </p:spPr>
        <p:txBody>
          <a:bodyPr vert="horz" lIns="89406" tIns="44703" rIns="89406" bIns="44703" rtlCol="0"/>
          <a:lstStyle>
            <a:lvl1pPr algn="l">
              <a:defRPr sz="1100"/>
            </a:lvl1pPr>
          </a:lstStyle>
          <a:p>
            <a:endParaRPr lang="en-GB"/>
          </a:p>
        </p:txBody>
      </p:sp>
      <p:sp>
        <p:nvSpPr>
          <p:cNvPr id="3" name="Date Placeholder 2"/>
          <p:cNvSpPr>
            <a:spLocks noGrp="1"/>
          </p:cNvSpPr>
          <p:nvPr>
            <p:ph type="dt" idx="1"/>
          </p:nvPr>
        </p:nvSpPr>
        <p:spPr>
          <a:xfrm>
            <a:off x="3850447" y="1"/>
            <a:ext cx="2945659" cy="493713"/>
          </a:xfrm>
          <a:prstGeom prst="rect">
            <a:avLst/>
          </a:prstGeom>
        </p:spPr>
        <p:txBody>
          <a:bodyPr vert="horz" lIns="89406" tIns="44703" rIns="89406" bIns="44703" rtlCol="0"/>
          <a:lstStyle>
            <a:lvl1pPr algn="r">
              <a:defRPr sz="1100"/>
            </a:lvl1pPr>
          </a:lstStyle>
          <a:p>
            <a:fld id="{F05CF7CA-8060-43BA-B95F-E80D0E95CFD7}" type="datetimeFigureOut">
              <a:rPr lang="en-GB" smtClean="0"/>
              <a:t>21/02/2018</a:t>
            </a:fld>
            <a:endParaRPr lang="en-GB"/>
          </a:p>
        </p:txBody>
      </p:sp>
      <p:sp>
        <p:nvSpPr>
          <p:cNvPr id="4" name="Slide Image Placeholder 3"/>
          <p:cNvSpPr>
            <a:spLocks noGrp="1" noRot="1" noChangeAspect="1"/>
          </p:cNvSpPr>
          <p:nvPr>
            <p:ph type="sldImg" idx="2"/>
          </p:nvPr>
        </p:nvSpPr>
        <p:spPr>
          <a:xfrm>
            <a:off x="931863" y="739775"/>
            <a:ext cx="4935537" cy="3703638"/>
          </a:xfrm>
          <a:prstGeom prst="rect">
            <a:avLst/>
          </a:prstGeom>
          <a:noFill/>
          <a:ln w="12700">
            <a:solidFill>
              <a:prstClr val="black"/>
            </a:solidFill>
          </a:ln>
        </p:spPr>
        <p:txBody>
          <a:bodyPr vert="horz" lIns="89406" tIns="44703" rIns="89406" bIns="44703" rtlCol="0" anchor="ctr"/>
          <a:lstStyle/>
          <a:p>
            <a:endParaRPr lang="en-GB"/>
          </a:p>
        </p:txBody>
      </p:sp>
      <p:sp>
        <p:nvSpPr>
          <p:cNvPr id="5" name="Notes Placeholder 4"/>
          <p:cNvSpPr>
            <a:spLocks noGrp="1"/>
          </p:cNvSpPr>
          <p:nvPr>
            <p:ph type="body" sz="quarter" idx="3"/>
          </p:nvPr>
        </p:nvSpPr>
        <p:spPr>
          <a:xfrm>
            <a:off x="679768" y="4690270"/>
            <a:ext cx="5438140" cy="4443413"/>
          </a:xfrm>
          <a:prstGeom prst="rect">
            <a:avLst/>
          </a:prstGeom>
        </p:spPr>
        <p:txBody>
          <a:bodyPr vert="horz" lIns="89406" tIns="44703" rIns="89406" bIns="4470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3" y="9378824"/>
            <a:ext cx="2945659" cy="493713"/>
          </a:xfrm>
          <a:prstGeom prst="rect">
            <a:avLst/>
          </a:prstGeom>
        </p:spPr>
        <p:txBody>
          <a:bodyPr vert="horz" lIns="89406" tIns="44703" rIns="89406" bIns="44703" rtlCol="0" anchor="b"/>
          <a:lstStyle>
            <a:lvl1pPr algn="l">
              <a:defRPr sz="1100"/>
            </a:lvl1pPr>
          </a:lstStyle>
          <a:p>
            <a:endParaRPr lang="en-GB"/>
          </a:p>
        </p:txBody>
      </p:sp>
      <p:sp>
        <p:nvSpPr>
          <p:cNvPr id="7" name="Slide Number Placeholder 6"/>
          <p:cNvSpPr>
            <a:spLocks noGrp="1"/>
          </p:cNvSpPr>
          <p:nvPr>
            <p:ph type="sldNum" sz="quarter" idx="5"/>
          </p:nvPr>
        </p:nvSpPr>
        <p:spPr>
          <a:xfrm>
            <a:off x="3850447" y="9378824"/>
            <a:ext cx="2945659" cy="493713"/>
          </a:xfrm>
          <a:prstGeom prst="rect">
            <a:avLst/>
          </a:prstGeom>
        </p:spPr>
        <p:txBody>
          <a:bodyPr vert="horz" lIns="89406" tIns="44703" rIns="89406" bIns="44703" rtlCol="0" anchor="b"/>
          <a:lstStyle>
            <a:lvl1pPr algn="r">
              <a:defRPr sz="1100"/>
            </a:lvl1pPr>
          </a:lstStyle>
          <a:p>
            <a:fld id="{688274A4-BA25-46AA-8E43-7486EB65BC95}" type="slidenum">
              <a:rPr lang="en-GB" smtClean="0"/>
              <a:t>‹#›</a:t>
            </a:fld>
            <a:endParaRPr lang="en-GB"/>
          </a:p>
        </p:txBody>
      </p:sp>
    </p:spTree>
    <p:extLst>
      <p:ext uri="{BB962C8B-B14F-4D97-AF65-F5344CB8AC3E}">
        <p14:creationId xmlns:p14="http://schemas.microsoft.com/office/powerpoint/2010/main" val="461424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xfrm>
            <a:off x="3850449" y="9378830"/>
            <a:ext cx="2945659" cy="49371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Arial" pitchFamily="34" charset="0"/>
                <a:ea typeface="ＭＳ Ｐゴシック" pitchFamily="34" charset="-128"/>
              </a:defRPr>
            </a:lvl1pPr>
            <a:lvl2pPr marL="704960" indent="-271138" eaLnBrk="0" hangingPunct="0">
              <a:defRPr sz="2300">
                <a:solidFill>
                  <a:schemeClr val="tx1"/>
                </a:solidFill>
                <a:latin typeface="Arial" pitchFamily="34" charset="0"/>
                <a:ea typeface="ＭＳ Ｐゴシック" pitchFamily="34" charset="-128"/>
              </a:defRPr>
            </a:lvl2pPr>
            <a:lvl3pPr marL="1084553" indent="-216910" eaLnBrk="0" hangingPunct="0">
              <a:defRPr sz="2300">
                <a:solidFill>
                  <a:schemeClr val="tx1"/>
                </a:solidFill>
                <a:latin typeface="Arial" pitchFamily="34" charset="0"/>
                <a:ea typeface="ＭＳ Ｐゴシック" pitchFamily="34" charset="-128"/>
              </a:defRPr>
            </a:lvl3pPr>
            <a:lvl4pPr marL="1518374" indent="-216910" eaLnBrk="0" hangingPunct="0">
              <a:defRPr sz="2300">
                <a:solidFill>
                  <a:schemeClr val="tx1"/>
                </a:solidFill>
                <a:latin typeface="Arial" pitchFamily="34" charset="0"/>
                <a:ea typeface="ＭＳ Ｐゴシック" pitchFamily="34" charset="-128"/>
              </a:defRPr>
            </a:lvl4pPr>
            <a:lvl5pPr marL="1952196" indent="-216910" eaLnBrk="0" hangingPunct="0">
              <a:defRPr sz="2300">
                <a:solidFill>
                  <a:schemeClr val="tx1"/>
                </a:solidFill>
                <a:latin typeface="Arial" pitchFamily="34" charset="0"/>
                <a:ea typeface="ＭＳ Ｐゴシック" pitchFamily="34" charset="-128"/>
              </a:defRPr>
            </a:lvl5pPr>
            <a:lvl6pPr marL="2386016" indent="-216910" eaLnBrk="0" fontAlgn="base" hangingPunct="0">
              <a:spcBef>
                <a:spcPct val="0"/>
              </a:spcBef>
              <a:spcAft>
                <a:spcPct val="0"/>
              </a:spcAft>
              <a:defRPr sz="2300">
                <a:solidFill>
                  <a:schemeClr val="tx1"/>
                </a:solidFill>
                <a:latin typeface="Arial" pitchFamily="34" charset="0"/>
                <a:ea typeface="ＭＳ Ｐゴシック" pitchFamily="34" charset="-128"/>
              </a:defRPr>
            </a:lvl6pPr>
            <a:lvl7pPr marL="2819838" indent="-216910" eaLnBrk="0" fontAlgn="base" hangingPunct="0">
              <a:spcBef>
                <a:spcPct val="0"/>
              </a:spcBef>
              <a:spcAft>
                <a:spcPct val="0"/>
              </a:spcAft>
              <a:defRPr sz="2300">
                <a:solidFill>
                  <a:schemeClr val="tx1"/>
                </a:solidFill>
                <a:latin typeface="Arial" pitchFamily="34" charset="0"/>
                <a:ea typeface="ＭＳ Ｐゴシック" pitchFamily="34" charset="-128"/>
              </a:defRPr>
            </a:lvl7pPr>
            <a:lvl8pPr marL="3253659" indent="-216910" eaLnBrk="0" fontAlgn="base" hangingPunct="0">
              <a:spcBef>
                <a:spcPct val="0"/>
              </a:spcBef>
              <a:spcAft>
                <a:spcPct val="0"/>
              </a:spcAft>
              <a:defRPr sz="2300">
                <a:solidFill>
                  <a:schemeClr val="tx1"/>
                </a:solidFill>
                <a:latin typeface="Arial" pitchFamily="34" charset="0"/>
                <a:ea typeface="ＭＳ Ｐゴシック" pitchFamily="34" charset="-128"/>
              </a:defRPr>
            </a:lvl8pPr>
            <a:lvl9pPr marL="3687479" indent="-216910" eaLnBrk="0" fontAlgn="base" hangingPunct="0">
              <a:spcBef>
                <a:spcPct val="0"/>
              </a:spcBef>
              <a:spcAft>
                <a:spcPct val="0"/>
              </a:spcAft>
              <a:defRPr sz="2300">
                <a:solidFill>
                  <a:schemeClr val="tx1"/>
                </a:solidFill>
                <a:latin typeface="Arial" pitchFamily="34" charset="0"/>
                <a:ea typeface="ＭＳ Ｐゴシック" pitchFamily="34" charset="-128"/>
              </a:defRPr>
            </a:lvl9pPr>
          </a:lstStyle>
          <a:p>
            <a:fld id="{95BBE882-93F7-4FEF-ADEA-12B50FF03687}" type="slidenum">
              <a:rPr lang="en-US" sz="1100">
                <a:solidFill>
                  <a:prstClr val="black"/>
                </a:solidFill>
              </a:rPr>
              <a:pPr/>
              <a:t>1</a:t>
            </a:fld>
            <a:endParaRPr lang="en-US" sz="1100" dirty="0">
              <a:solidFill>
                <a:prstClr val="black"/>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a:latin typeface="Arial" pitchFamily="34" charset="0"/>
            </a:endParaRPr>
          </a:p>
        </p:txBody>
      </p:sp>
    </p:spTree>
    <p:extLst>
      <p:ext uri="{BB962C8B-B14F-4D97-AF65-F5344CB8AC3E}">
        <p14:creationId xmlns:p14="http://schemas.microsoft.com/office/powerpoint/2010/main" val="1610576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a:t>
            </a:r>
            <a:r>
              <a:rPr lang="en-ZA" dirty="0" err="1" smtClean="0"/>
              <a:t>ver</a:t>
            </a:r>
            <a:r>
              <a:rPr lang="en-ZA" dirty="0" smtClean="0"/>
              <a:t> the past year, government has maintained a prudent approach to debt management as it adjusted to an increase in the borrowing requirement and higher financing costs. Gross borrowing requirement</a:t>
            </a:r>
            <a:r>
              <a:rPr lang="en-ZA" baseline="0" dirty="0" smtClean="0"/>
              <a:t> is the difference between revenue and expenditure and repayment of maturing debt</a:t>
            </a:r>
          </a:p>
          <a:p>
            <a:r>
              <a:rPr lang="en-ZA" dirty="0" smtClean="0"/>
              <a:t>Over the medium term, SA will work to manage refinancing risks arising from a high level of debt redemptions. The bond-switch programme will continue</a:t>
            </a:r>
            <a:r>
              <a:rPr lang="en-ZA" baseline="0" dirty="0" smtClean="0"/>
              <a:t> to reduce redemptions to levels that do not severely affect market liquidity</a:t>
            </a:r>
            <a:endParaRPr lang="en-ZA" dirty="0" smtClean="0"/>
          </a:p>
          <a:p>
            <a:r>
              <a:rPr lang="en-GB" dirty="0" smtClean="0"/>
              <a:t>Short-term</a:t>
            </a:r>
            <a:r>
              <a:rPr lang="en-GB" baseline="0" dirty="0" smtClean="0"/>
              <a:t> loan account for 12% of total debt stock. Domestic long-term loans account for 78,9%. Global investors held 41,4% of domestic government bonds</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8274A4-BA25-46AA-8E43-7486EB65BC95}" type="slidenum">
              <a:rPr kumimoji="0" lang="en-GB"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1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25504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manage</a:t>
            </a:r>
            <a:r>
              <a:rPr lang="en-GB" baseline="0" dirty="0" smtClean="0"/>
              <a:t> risks to the financing strategy, government maintains a set of strategic portfolio risk benchmarks to ensure that the debt structure is sustainable. </a:t>
            </a:r>
          </a:p>
          <a:p>
            <a:r>
              <a:rPr lang="en-GB" baseline="0" dirty="0" smtClean="0"/>
              <a:t>We expect the debt metrics to remain within their ranges or limits through 2018/19</a:t>
            </a:r>
          </a:p>
          <a:p>
            <a:r>
              <a:rPr lang="en-GB" baseline="0" dirty="0" smtClean="0"/>
              <a:t>The benchmarks will be reviewed in 2018/19 (reviewed every 5 years)</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8274A4-BA25-46AA-8E43-7486EB65BC95}" type="slidenum">
              <a:rPr kumimoji="0" lang="en-GB"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1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91670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The PDs will have obligations on the primary and secondary market  with specific obligations in the secondary market including streaming quotes  on a two-way (buying and selling) basis. </a:t>
            </a:r>
          </a:p>
          <a:p>
            <a:endParaRPr lang="en-ZA" dirty="0"/>
          </a:p>
        </p:txBody>
      </p:sp>
      <p:sp>
        <p:nvSpPr>
          <p:cNvPr id="4" name="Slide Number Placeholder 3"/>
          <p:cNvSpPr>
            <a:spLocks noGrp="1"/>
          </p:cNvSpPr>
          <p:nvPr>
            <p:ph type="sldNum" sz="quarter" idx="10"/>
          </p:nvPr>
        </p:nvSpPr>
        <p:spPr/>
        <p:txBody>
          <a:bodyPr/>
          <a:lstStyle/>
          <a:p>
            <a:fld id="{688274A4-BA25-46AA-8E43-7486EB65BC95}" type="slidenum">
              <a:rPr lang="en-GB" smtClean="0"/>
              <a:t>17</a:t>
            </a:fld>
            <a:endParaRPr lang="en-GB"/>
          </a:p>
        </p:txBody>
      </p:sp>
    </p:spTree>
    <p:extLst>
      <p:ext uri="{BB962C8B-B14F-4D97-AF65-F5344CB8AC3E}">
        <p14:creationId xmlns:p14="http://schemas.microsoft.com/office/powerpoint/2010/main" val="4251836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dirty="0" smtClean="0"/>
              <a:t>Advanced economies are normalising their monetary policy, which could raise borrowing costs interest rates and lead to higher</a:t>
            </a:r>
            <a:r>
              <a:rPr lang="en-ZA" baseline="0" dirty="0" smtClean="0"/>
              <a:t> volatility in</a:t>
            </a:r>
            <a:r>
              <a:rPr lang="en-ZA" dirty="0" smtClean="0"/>
              <a:t> exchange rates (which will impact foreign debt) and capital flows.</a:t>
            </a:r>
          </a:p>
          <a:p>
            <a:endParaRPr lang="en-ZA" dirty="0" smtClean="0"/>
          </a:p>
          <a:p>
            <a:pPr marL="171450" indent="-171450">
              <a:buFont typeface="Arial" panose="020B0604020202020204" pitchFamily="34" charset="0"/>
              <a:buChar char="•"/>
            </a:pPr>
            <a:r>
              <a:rPr lang="en-ZA" dirty="0" smtClean="0"/>
              <a:t>In the latest G24 Communique (Oct 2017), the G24 Finance Ministers and Central Bank Governors welcomed the reform of the Joint World Bank-IMF Debt Sustainability Framework for LICs.</a:t>
            </a:r>
          </a:p>
          <a:p>
            <a:endParaRPr lang="en-ZA" dirty="0" smtClean="0"/>
          </a:p>
          <a:p>
            <a:pPr marL="171450" indent="-171450">
              <a:buFont typeface="Arial" panose="020B0604020202020204" pitchFamily="34" charset="0"/>
              <a:buChar char="•"/>
            </a:pPr>
            <a:r>
              <a:rPr lang="en-ZA" dirty="0" smtClean="0"/>
              <a:t>We stressed the importance of providing the necessary time for, and support to, country authorities to prepare and ensure readiness to implement the new framework and how it is essential for debt sustainability assessments to consider the quality of public investments and the significant impact of reducing infrastructure gaps on growth. </a:t>
            </a:r>
          </a:p>
          <a:p>
            <a:endParaRPr lang="en-ZA" dirty="0" smtClean="0"/>
          </a:p>
          <a:p>
            <a:pPr marL="171450" indent="-171450">
              <a:buFont typeface="Arial" panose="020B0604020202020204" pitchFamily="34" charset="0"/>
              <a:buChar char="•"/>
            </a:pPr>
            <a:r>
              <a:rPr lang="en-ZA" dirty="0" smtClean="0"/>
              <a:t>Nevertheless, we as the G24, should also own our debt management processes and ensure that we preserve our own debt sustainability.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dirty="0" smtClean="0"/>
          </a:p>
          <a:p>
            <a:endParaRPr lang="en-ZA" dirty="0"/>
          </a:p>
        </p:txBody>
      </p:sp>
      <p:sp>
        <p:nvSpPr>
          <p:cNvPr id="4" name="Slide Number Placeholder 3"/>
          <p:cNvSpPr>
            <a:spLocks noGrp="1"/>
          </p:cNvSpPr>
          <p:nvPr>
            <p:ph type="sldNum" sz="quarter" idx="10"/>
          </p:nvPr>
        </p:nvSpPr>
        <p:spPr/>
        <p:txBody>
          <a:bodyPr/>
          <a:lstStyle/>
          <a:p>
            <a:fld id="{688274A4-BA25-46AA-8E43-7486EB65BC95}" type="slidenum">
              <a:rPr lang="en-GB" smtClean="0"/>
              <a:t>18</a:t>
            </a:fld>
            <a:endParaRPr lang="en-GB"/>
          </a:p>
        </p:txBody>
      </p:sp>
    </p:spTree>
    <p:extLst>
      <p:ext uri="{BB962C8B-B14F-4D97-AF65-F5344CB8AC3E}">
        <p14:creationId xmlns:p14="http://schemas.microsoft.com/office/powerpoint/2010/main" val="16060362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88274A4-BA25-46AA-8E43-7486EB65BC95}" type="slidenum">
              <a:rPr lang="en-GB" smtClean="0"/>
              <a:t>19</a:t>
            </a:fld>
            <a:endParaRPr lang="en-GB"/>
          </a:p>
        </p:txBody>
      </p:sp>
    </p:spTree>
    <p:extLst>
      <p:ext uri="{BB962C8B-B14F-4D97-AF65-F5344CB8AC3E}">
        <p14:creationId xmlns:p14="http://schemas.microsoft.com/office/powerpoint/2010/main" val="3806873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88274A4-BA25-46AA-8E43-7486EB65BC95}" type="slidenum">
              <a:rPr lang="en-GB" smtClean="0"/>
              <a:t>2</a:t>
            </a:fld>
            <a:endParaRPr lang="en-GB"/>
          </a:p>
        </p:txBody>
      </p:sp>
    </p:spTree>
    <p:extLst>
      <p:ext uri="{BB962C8B-B14F-4D97-AF65-F5344CB8AC3E}">
        <p14:creationId xmlns:p14="http://schemas.microsoft.com/office/powerpoint/2010/main" val="2508093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defRPr/>
            </a:pPr>
            <a:r>
              <a:rPr lang="en-US" dirty="0" smtClean="0"/>
              <a:t>DSF is used by IMF, WB, other MDBs and the OECD countries in their lending to LICs.</a:t>
            </a:r>
            <a:endParaRPr lang="en-US" dirty="0"/>
          </a:p>
        </p:txBody>
      </p:sp>
      <p:sp>
        <p:nvSpPr>
          <p:cNvPr id="4" name="Slide Number Placeholder 3"/>
          <p:cNvSpPr>
            <a:spLocks noGrp="1"/>
          </p:cNvSpPr>
          <p:nvPr>
            <p:ph type="sldNum" sz="quarter" idx="10"/>
          </p:nvPr>
        </p:nvSpPr>
        <p:spPr/>
        <p:txBody>
          <a:bodyPr/>
          <a:lstStyle/>
          <a:p>
            <a:fld id="{688274A4-BA25-46AA-8E43-7486EB65BC95}" type="slidenum">
              <a:rPr lang="en-GB" smtClean="0"/>
              <a:t>3</a:t>
            </a:fld>
            <a:endParaRPr lang="en-GB"/>
          </a:p>
        </p:txBody>
      </p:sp>
    </p:spTree>
    <p:extLst>
      <p:ext uri="{BB962C8B-B14F-4D97-AF65-F5344CB8AC3E}">
        <p14:creationId xmlns:p14="http://schemas.microsoft.com/office/powerpoint/2010/main" val="3711613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Central</a:t>
            </a:r>
            <a:r>
              <a:rPr lang="en-ZA" baseline="0" dirty="0" smtClean="0"/>
              <a:t> Securities Depositories – main benefits was lower transaction costs, electronic issuance of purchased shares etc. </a:t>
            </a:r>
            <a:endParaRPr lang="en-ZA" dirty="0"/>
          </a:p>
        </p:txBody>
      </p:sp>
      <p:sp>
        <p:nvSpPr>
          <p:cNvPr id="4" name="Slide Number Placeholder 3"/>
          <p:cNvSpPr>
            <a:spLocks noGrp="1"/>
          </p:cNvSpPr>
          <p:nvPr>
            <p:ph type="sldNum" sz="quarter" idx="10"/>
          </p:nvPr>
        </p:nvSpPr>
        <p:spPr/>
        <p:txBody>
          <a:bodyPr/>
          <a:lstStyle/>
          <a:p>
            <a:fld id="{688274A4-BA25-46AA-8E43-7486EB65BC95}" type="slidenum">
              <a:rPr lang="en-GB" smtClean="0"/>
              <a:t>4</a:t>
            </a:fld>
            <a:endParaRPr lang="en-GB"/>
          </a:p>
        </p:txBody>
      </p:sp>
    </p:spTree>
    <p:extLst>
      <p:ext uri="{BB962C8B-B14F-4D97-AF65-F5344CB8AC3E}">
        <p14:creationId xmlns:p14="http://schemas.microsoft.com/office/powerpoint/2010/main" val="1188780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Primary auctions of government debt are held by the South African Reserve Bank, on behalf of the National Treasury, with direct participation limited to authorized primary dealers. Secondary trading is through the JSE</a:t>
            </a:r>
            <a:endParaRPr lang="en-ZA" dirty="0"/>
          </a:p>
        </p:txBody>
      </p:sp>
      <p:sp>
        <p:nvSpPr>
          <p:cNvPr id="4" name="Slide Number Placeholder 3"/>
          <p:cNvSpPr>
            <a:spLocks noGrp="1"/>
          </p:cNvSpPr>
          <p:nvPr>
            <p:ph type="sldNum" sz="quarter" idx="10"/>
          </p:nvPr>
        </p:nvSpPr>
        <p:spPr/>
        <p:txBody>
          <a:bodyPr/>
          <a:lstStyle/>
          <a:p>
            <a:fld id="{688274A4-BA25-46AA-8E43-7486EB65BC95}" type="slidenum">
              <a:rPr lang="en-GB" smtClean="0"/>
              <a:t>7</a:t>
            </a:fld>
            <a:endParaRPr lang="en-GB"/>
          </a:p>
        </p:txBody>
      </p:sp>
    </p:spTree>
    <p:extLst>
      <p:ext uri="{BB962C8B-B14F-4D97-AF65-F5344CB8AC3E}">
        <p14:creationId xmlns:p14="http://schemas.microsoft.com/office/powerpoint/2010/main" val="1245174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6B3CFC1B-0E00-4C88-84C7-CCC0463C469A}" type="slidenum">
              <a:rPr lang="en-US" smtClean="0">
                <a:solidFill>
                  <a:prstClr val="black"/>
                </a:solidFill>
              </a:rPr>
              <a:pPr>
                <a:defRPr/>
              </a:pPr>
              <a:t>9</a:t>
            </a:fld>
            <a:endParaRPr lang="en-US">
              <a:solidFill>
                <a:prstClr val="black"/>
              </a:solidFill>
            </a:endParaRPr>
          </a:p>
        </p:txBody>
      </p:sp>
    </p:spTree>
    <p:extLst>
      <p:ext uri="{BB962C8B-B14F-4D97-AF65-F5344CB8AC3E}">
        <p14:creationId xmlns:p14="http://schemas.microsoft.com/office/powerpoint/2010/main" val="2620469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Non-resident trading in domestic securities has risen substantially, especially in the fixed income market, where foreign ownership of government bonds (included in the Citi World Government Bond Index in September 2012) exceeded 40% by</a:t>
            </a:r>
            <a:r>
              <a:rPr lang="en-ZA" baseline="0" dirty="0" smtClean="0"/>
              <a:t> the end of 2017</a:t>
            </a:r>
          </a:p>
          <a:p>
            <a:endParaRPr lang="en-ZA" baseline="0" dirty="0" smtClean="0"/>
          </a:p>
          <a:p>
            <a:r>
              <a:rPr lang="en-ZA" dirty="0" smtClean="0"/>
              <a:t>The threat to financial stability from sudden stops and reversals in inflows, and the rand volatility, reduces the incentive for South African borrowers to raise foreign currency liabilities. </a:t>
            </a:r>
            <a:endParaRPr lang="en-ZA" dirty="0"/>
          </a:p>
        </p:txBody>
      </p:sp>
      <p:sp>
        <p:nvSpPr>
          <p:cNvPr id="4" name="Slide Number Placeholder 3"/>
          <p:cNvSpPr>
            <a:spLocks noGrp="1"/>
          </p:cNvSpPr>
          <p:nvPr>
            <p:ph type="sldNum" sz="quarter" idx="10"/>
          </p:nvPr>
        </p:nvSpPr>
        <p:spPr/>
        <p:txBody>
          <a:bodyPr/>
          <a:lstStyle/>
          <a:p>
            <a:fld id="{688274A4-BA25-46AA-8E43-7486EB65BC95}" type="slidenum">
              <a:rPr lang="en-GB" smtClean="0"/>
              <a:t>11</a:t>
            </a:fld>
            <a:endParaRPr lang="en-GB"/>
          </a:p>
        </p:txBody>
      </p:sp>
    </p:spTree>
    <p:extLst>
      <p:ext uri="{BB962C8B-B14F-4D97-AF65-F5344CB8AC3E}">
        <p14:creationId xmlns:p14="http://schemas.microsoft.com/office/powerpoint/2010/main" val="1474141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Redemptions are</a:t>
            </a:r>
            <a:r>
              <a:rPr lang="en-ZA" baseline="0" dirty="0" smtClean="0"/>
              <a:t> repayment of maturing debt</a:t>
            </a:r>
            <a:endParaRPr lang="en-ZA" dirty="0"/>
          </a:p>
        </p:txBody>
      </p:sp>
      <p:sp>
        <p:nvSpPr>
          <p:cNvPr id="4" name="Slide Number Placeholder 3"/>
          <p:cNvSpPr>
            <a:spLocks noGrp="1"/>
          </p:cNvSpPr>
          <p:nvPr>
            <p:ph type="sldNum" sz="quarter" idx="10"/>
          </p:nvPr>
        </p:nvSpPr>
        <p:spPr/>
        <p:txBody>
          <a:bodyPr/>
          <a:lstStyle/>
          <a:p>
            <a:fld id="{688274A4-BA25-46AA-8E43-7486EB65BC95}" type="slidenum">
              <a:rPr lang="en-GB" smtClean="0"/>
              <a:t>13</a:t>
            </a:fld>
            <a:endParaRPr lang="en-GB"/>
          </a:p>
        </p:txBody>
      </p:sp>
    </p:spTree>
    <p:extLst>
      <p:ext uri="{BB962C8B-B14F-4D97-AF65-F5344CB8AC3E}">
        <p14:creationId xmlns:p14="http://schemas.microsoft.com/office/powerpoint/2010/main" val="662793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8274A4-BA25-46AA-8E43-7486EB65BC95}" type="slidenum">
              <a:rPr kumimoji="0" lang="en-GB"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1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79765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a:solidFill>
                  <a:srgbClr val="000000"/>
                </a:solidFill>
              </a:rPr>
              <a:t>SECRET</a:t>
            </a:r>
          </a:p>
        </p:txBody>
      </p:sp>
      <p:sp>
        <p:nvSpPr>
          <p:cNvPr id="6" name="Rectangle 6"/>
          <p:cNvSpPr>
            <a:spLocks noGrp="1" noChangeArrowheads="1"/>
          </p:cNvSpPr>
          <p:nvPr>
            <p:ph type="sldNum" sz="quarter" idx="12"/>
          </p:nvPr>
        </p:nvSpPr>
        <p:spPr>
          <a:xfrm>
            <a:off x="6553200" y="6248400"/>
            <a:ext cx="1905000" cy="457200"/>
          </a:xfrm>
        </p:spPr>
        <p:txBody>
          <a:bodyPr/>
          <a:lstStyle>
            <a:lvl1pPr>
              <a:defRPr sz="1400" b="0">
                <a:solidFill>
                  <a:schemeClr val="tx1"/>
                </a:solidFill>
                <a:latin typeface="+mn-lt"/>
              </a:defRPr>
            </a:lvl1pPr>
          </a:lstStyle>
          <a:p>
            <a:pPr>
              <a:defRPr/>
            </a:pPr>
            <a:fld id="{81144CBF-D777-48EB-AD2B-98735E117B1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80796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solidFill>
              </a:rPr>
              <a:t>SECRET</a:t>
            </a:r>
          </a:p>
        </p:txBody>
      </p:sp>
      <p:sp>
        <p:nvSpPr>
          <p:cNvPr id="6" name="Slide Number Placeholder 5"/>
          <p:cNvSpPr>
            <a:spLocks noGrp="1"/>
          </p:cNvSpPr>
          <p:nvPr>
            <p:ph type="sldNum" sz="quarter" idx="12"/>
          </p:nvPr>
        </p:nvSpPr>
        <p:spPr/>
        <p:txBody>
          <a:bodyPr/>
          <a:lstStyle>
            <a:lvl1pPr>
              <a:defRPr/>
            </a:lvl1pPr>
          </a:lstStyle>
          <a:p>
            <a:pPr>
              <a:defRPr/>
            </a:pPr>
            <a:fld id="{9277EF01-51D8-4638-A4EF-73578060AFF8}"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615767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1" y="76200"/>
            <a:ext cx="2190751"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1" y="76200"/>
            <a:ext cx="6419851"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solidFill>
              </a:rPr>
              <a:t>SECRET</a:t>
            </a:r>
          </a:p>
        </p:txBody>
      </p:sp>
      <p:sp>
        <p:nvSpPr>
          <p:cNvPr id="6" name="Slide Number Placeholder 5"/>
          <p:cNvSpPr>
            <a:spLocks noGrp="1"/>
          </p:cNvSpPr>
          <p:nvPr>
            <p:ph type="sldNum" sz="quarter" idx="12"/>
          </p:nvPr>
        </p:nvSpPr>
        <p:spPr/>
        <p:txBody>
          <a:bodyPr/>
          <a:lstStyle>
            <a:lvl1pPr>
              <a:defRPr/>
            </a:lvl1pPr>
          </a:lstStyle>
          <a:p>
            <a:pPr>
              <a:defRPr/>
            </a:pPr>
            <a:fld id="{84FD3067-615A-4522-BB8F-32145B578F16}"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1224866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xfrm>
            <a:off x="6553200" y="6248400"/>
            <a:ext cx="1905000" cy="457200"/>
          </a:xfrm>
        </p:spPr>
        <p:txBody>
          <a:bodyPr/>
          <a:lstStyle>
            <a:lvl1pPr>
              <a:defRPr sz="1400" b="0">
                <a:solidFill>
                  <a:schemeClr val="tx1"/>
                </a:solidFill>
                <a:latin typeface="+mn-lt"/>
              </a:defRPr>
            </a:lvl1pPr>
          </a:lstStyle>
          <a:p>
            <a:pPr>
              <a:defRPr/>
            </a:pPr>
            <a:fld id="{7A820C4A-A7F1-4B88-97FD-103EF1BF50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50513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18CC9CFB-5521-4678-B011-3614EFC0CBEB}"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3722818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797A9A0B-050D-4155-853A-3F440EC7EC84}"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32188471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A82FDD07-E551-4080-834D-8DF4EAB96ACF}"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3628220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pPr>
              <a:defRPr/>
            </a:pPr>
            <a:fld id="{80C94576-B670-40AC-95FC-9F33BDCC6763}"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20376907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pPr>
              <a:defRPr/>
            </a:pPr>
            <a:fld id="{0237F379-0440-461B-BC01-BC2256C3CC41}"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10489853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pPr>
              <a:defRPr/>
            </a:pPr>
            <a:fld id="{8B37C72D-A64A-4C11-8384-EFC764D68778}"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26831047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DBB8A129-6BC7-4DD3-9CC2-BFA88DDA8F08}"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1653420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solidFill>
              </a:rPr>
              <a:t>SECRET</a:t>
            </a:r>
          </a:p>
        </p:txBody>
      </p:sp>
      <p:sp>
        <p:nvSpPr>
          <p:cNvPr id="6" name="Slide Number Placeholder 5"/>
          <p:cNvSpPr>
            <a:spLocks noGrp="1"/>
          </p:cNvSpPr>
          <p:nvPr>
            <p:ph type="sldNum" sz="quarter" idx="12"/>
          </p:nvPr>
        </p:nvSpPr>
        <p:spPr/>
        <p:txBody>
          <a:bodyPr/>
          <a:lstStyle>
            <a:lvl1pPr>
              <a:defRPr/>
            </a:lvl1pPr>
          </a:lstStyle>
          <a:p>
            <a:pPr>
              <a:defRPr/>
            </a:pPr>
            <a:fld id="{73338B24-01BD-4267-8A8D-07730CD702AD}"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3788970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F53DE998-2B83-40B8-8585-95F380756812}"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1649595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A0B5ECF9-1465-4EF3-B65A-1F1703729436}"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37527583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76200"/>
            <a:ext cx="21907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76200"/>
            <a:ext cx="64198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94B1FAC0-C71A-4374-BA6C-CC6F09EAD34A}"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4624235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xfrm>
            <a:off x="6553200" y="6248400"/>
            <a:ext cx="1905000" cy="457200"/>
          </a:xfrm>
        </p:spPr>
        <p:txBody>
          <a:bodyPr/>
          <a:lstStyle>
            <a:lvl1pPr>
              <a:defRPr sz="1400" b="0">
                <a:solidFill>
                  <a:schemeClr val="tx1"/>
                </a:solidFill>
                <a:latin typeface="+mn-lt"/>
              </a:defRPr>
            </a:lvl1pPr>
          </a:lstStyle>
          <a:p>
            <a:pPr>
              <a:defRPr/>
            </a:pPr>
            <a:fld id="{7A820C4A-A7F1-4B88-97FD-103EF1BF50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030918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18CC9CFB-5521-4678-B011-3614EFC0CBEB}"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4167899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797A9A0B-050D-4155-853A-3F440EC7EC84}"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8694109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A82FDD07-E551-4080-834D-8DF4EAB96ACF}"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29183028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pPr>
              <a:defRPr/>
            </a:pPr>
            <a:fld id="{80C94576-B670-40AC-95FC-9F33BDCC6763}"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5659244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pPr>
              <a:defRPr/>
            </a:pPr>
            <a:fld id="{0237F379-0440-461B-BC01-BC2256C3CC41}"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1208121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pPr>
              <a:defRPr/>
            </a:pPr>
            <a:fld id="{8B37C72D-A64A-4C11-8384-EFC764D68778}"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534106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solidFill>
              </a:rPr>
              <a:t>SECRET</a:t>
            </a:r>
          </a:p>
        </p:txBody>
      </p:sp>
      <p:sp>
        <p:nvSpPr>
          <p:cNvPr id="6" name="Slide Number Placeholder 5"/>
          <p:cNvSpPr>
            <a:spLocks noGrp="1"/>
          </p:cNvSpPr>
          <p:nvPr>
            <p:ph type="sldNum" sz="quarter" idx="12"/>
          </p:nvPr>
        </p:nvSpPr>
        <p:spPr/>
        <p:txBody>
          <a:bodyPr/>
          <a:lstStyle>
            <a:lvl1pPr>
              <a:defRPr/>
            </a:lvl1pPr>
          </a:lstStyle>
          <a:p>
            <a:pPr>
              <a:defRPr/>
            </a:pPr>
            <a:fld id="{CA646B30-2791-406C-B19A-2CA5A00C062B}"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12974536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DBB8A129-6BC7-4DD3-9CC2-BFA88DDA8F08}"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38815739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F53DE998-2B83-40B8-8585-95F380756812}"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7280928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A0B5ECF9-1465-4EF3-B65A-1F1703729436}"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31023697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76200"/>
            <a:ext cx="21907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76200"/>
            <a:ext cx="64198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94B1FAC0-C71A-4374-BA6C-CC6F09EAD34A}"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35924680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xfrm>
            <a:off x="6553200" y="6248400"/>
            <a:ext cx="1905000" cy="457200"/>
          </a:xfrm>
        </p:spPr>
        <p:txBody>
          <a:bodyPr/>
          <a:lstStyle>
            <a:lvl1pPr>
              <a:defRPr sz="1400" b="0">
                <a:solidFill>
                  <a:schemeClr val="tx1"/>
                </a:solidFill>
                <a:latin typeface="+mn-lt"/>
              </a:defRPr>
            </a:lvl1pPr>
          </a:lstStyle>
          <a:p>
            <a:pPr>
              <a:defRPr/>
            </a:pPr>
            <a:fld id="{7A820C4A-A7F1-4B88-97FD-103EF1BF50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999503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18CC9CFB-5521-4678-B011-3614EFC0CBEB}"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35187601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797A9A0B-050D-4155-853A-3F440EC7EC84}"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341762208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A82FDD07-E551-4080-834D-8DF4EAB96ACF}"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86466131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pPr>
              <a:defRPr/>
            </a:pPr>
            <a:fld id="{80C94576-B670-40AC-95FC-9F33BDCC6763}"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957102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pPr>
              <a:defRPr/>
            </a:pPr>
            <a:fld id="{0237F379-0440-461B-BC01-BC2256C3CC41}"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1657983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2"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2"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r>
              <a:rPr lang="en-US">
                <a:solidFill>
                  <a:srgbClr val="000000"/>
                </a:solidFill>
              </a:rPr>
              <a:t>SECRET</a:t>
            </a:r>
          </a:p>
        </p:txBody>
      </p:sp>
      <p:sp>
        <p:nvSpPr>
          <p:cNvPr id="7" name="Slide Number Placeholder 6"/>
          <p:cNvSpPr>
            <a:spLocks noGrp="1"/>
          </p:cNvSpPr>
          <p:nvPr>
            <p:ph type="sldNum" sz="quarter" idx="12"/>
          </p:nvPr>
        </p:nvSpPr>
        <p:spPr/>
        <p:txBody>
          <a:bodyPr/>
          <a:lstStyle>
            <a:lvl1pPr>
              <a:defRPr/>
            </a:lvl1pPr>
          </a:lstStyle>
          <a:p>
            <a:pPr>
              <a:defRPr/>
            </a:pPr>
            <a:fld id="{5D0185E2-708D-4097-BA8B-6A9DAC1A3316}"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28028898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pPr>
              <a:defRPr/>
            </a:pPr>
            <a:fld id="{8B37C72D-A64A-4C11-8384-EFC764D68778}"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17777143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DBB8A129-6BC7-4DD3-9CC2-BFA88DDA8F08}"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16979414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F53DE998-2B83-40B8-8585-95F380756812}"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419049345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A0B5ECF9-1465-4EF3-B65A-1F1703729436}"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32953150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76200"/>
            <a:ext cx="21907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76200"/>
            <a:ext cx="64198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94B1FAC0-C71A-4374-BA6C-CC6F09EAD34A}"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215790307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xfrm>
            <a:off x="6553200" y="6248400"/>
            <a:ext cx="1905000" cy="457200"/>
          </a:xfrm>
        </p:spPr>
        <p:txBody>
          <a:bodyPr/>
          <a:lstStyle>
            <a:lvl1pPr>
              <a:defRPr sz="1400" b="0">
                <a:solidFill>
                  <a:schemeClr val="tx1"/>
                </a:solidFill>
                <a:latin typeface="+mn-lt"/>
              </a:defRPr>
            </a:lvl1pPr>
          </a:lstStyle>
          <a:p>
            <a:pPr>
              <a:defRPr/>
            </a:pPr>
            <a:fld id="{7A820C4A-A7F1-4B88-97FD-103EF1BF50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2974823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18CC9CFB-5521-4678-B011-3614EFC0CBEB}"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22687135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797A9A0B-050D-4155-853A-3F440EC7EC84}"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187603234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A82FDD07-E551-4080-834D-8DF4EAB96ACF}"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369151882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pPr>
              <a:defRPr/>
            </a:pPr>
            <a:fld id="{80C94576-B670-40AC-95FC-9F33BDCC6763}"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1008707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pPr>
              <a:defRPr/>
            </a:pPr>
            <a:r>
              <a:rPr lang="en-US">
                <a:solidFill>
                  <a:srgbClr val="000000"/>
                </a:solidFill>
              </a:rPr>
              <a:t>SECRET</a:t>
            </a:r>
          </a:p>
        </p:txBody>
      </p:sp>
      <p:sp>
        <p:nvSpPr>
          <p:cNvPr id="9" name="Slide Number Placeholder 8"/>
          <p:cNvSpPr>
            <a:spLocks noGrp="1"/>
          </p:cNvSpPr>
          <p:nvPr>
            <p:ph type="sldNum" sz="quarter" idx="12"/>
          </p:nvPr>
        </p:nvSpPr>
        <p:spPr/>
        <p:txBody>
          <a:bodyPr/>
          <a:lstStyle>
            <a:lvl1pPr>
              <a:defRPr/>
            </a:lvl1pPr>
          </a:lstStyle>
          <a:p>
            <a:pPr>
              <a:defRPr/>
            </a:pPr>
            <a:fld id="{FD813F55-5805-4621-87F2-6AFF9808C5B6}"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28452885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pPr>
              <a:defRPr/>
            </a:pPr>
            <a:fld id="{0237F379-0440-461B-BC01-BC2256C3CC41}"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160172632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pPr>
              <a:defRPr/>
            </a:pPr>
            <a:fld id="{8B37C72D-A64A-4C11-8384-EFC764D68778}"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143953667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DBB8A129-6BC7-4DD3-9CC2-BFA88DDA8F08}"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362130395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F53DE998-2B83-40B8-8585-95F380756812}"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32017724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A0B5ECF9-1465-4EF3-B65A-1F1703729436}"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200336254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76200"/>
            <a:ext cx="21907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76200"/>
            <a:ext cx="64198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94B1FAC0-C71A-4374-BA6C-CC6F09EAD34A}"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341009207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11" descr="Powerpoint Presentation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77338" cy="689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12"/>
          <p:cNvSpPr txBox="1">
            <a:spLocks noChangeArrowheads="1"/>
          </p:cNvSpPr>
          <p:nvPr userDrawn="1"/>
        </p:nvSpPr>
        <p:spPr bwMode="auto">
          <a:xfrm>
            <a:off x="539750" y="2205038"/>
            <a:ext cx="7940675" cy="1243012"/>
          </a:xfrm>
          <a:prstGeom prst="rect">
            <a:avLst/>
          </a:prstGeom>
          <a:noFill/>
          <a:ln w="9525">
            <a:noFill/>
            <a:miter lim="800000"/>
            <a:headEnd/>
            <a:tailEnd/>
          </a:ln>
        </p:spPr>
        <p:txBody>
          <a:bodyPr anchor="ctr"/>
          <a:lstStyle/>
          <a:p>
            <a:pPr algn="r" fontAlgn="base">
              <a:spcBef>
                <a:spcPct val="0"/>
              </a:spcBef>
              <a:spcAft>
                <a:spcPct val="0"/>
              </a:spcAft>
              <a:defRPr/>
            </a:pPr>
            <a:r>
              <a:rPr lang="en-US" sz="2500" b="1" kern="0" dirty="0">
                <a:solidFill>
                  <a:srgbClr val="FFFFFF"/>
                </a:solidFill>
                <a:ea typeface="+mj-ea"/>
                <a:cs typeface="Osaka"/>
              </a:rPr>
              <a:t/>
            </a:r>
            <a:br>
              <a:rPr lang="en-US" sz="2500" b="1" kern="0" dirty="0">
                <a:solidFill>
                  <a:srgbClr val="FFFFFF"/>
                </a:solidFill>
                <a:ea typeface="+mj-ea"/>
                <a:cs typeface="Osaka"/>
              </a:rPr>
            </a:br>
            <a:r>
              <a:rPr lang="en-US" sz="2500" b="1" kern="0" cap="all" dirty="0">
                <a:solidFill>
                  <a:srgbClr val="FFFFFF"/>
                </a:solidFill>
                <a:ea typeface="+mj-ea"/>
                <a:cs typeface="Osaka"/>
              </a:rPr>
              <a:t>heading</a:t>
            </a:r>
            <a:endParaRPr lang="en-US" sz="3000" kern="0" cap="all" dirty="0">
              <a:solidFill>
                <a:srgbClr val="FFFFFF"/>
              </a:solidFill>
              <a:ea typeface="+mj-ea"/>
              <a:cs typeface="Osaka"/>
            </a:endParaRPr>
          </a:p>
        </p:txBody>
      </p:sp>
      <p:sp>
        <p:nvSpPr>
          <p:cNvPr id="5" name="Rectangle 14"/>
          <p:cNvSpPr>
            <a:spLocks noChangeArrowheads="1"/>
          </p:cNvSpPr>
          <p:nvPr userDrawn="1"/>
        </p:nvSpPr>
        <p:spPr bwMode="auto">
          <a:xfrm>
            <a:off x="755650" y="4724400"/>
            <a:ext cx="77771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eaLnBrk="1" fontAlgn="base" hangingPunct="1">
              <a:spcBef>
                <a:spcPct val="20000"/>
              </a:spcBef>
              <a:spcAft>
                <a:spcPct val="0"/>
              </a:spcAft>
              <a:defRPr/>
            </a:pPr>
            <a:r>
              <a:rPr lang="en-US" altLang="en-US" sz="1000">
                <a:solidFill>
                  <a:srgbClr val="FFFFFF"/>
                </a:solidFill>
                <a:ea typeface="Osaka"/>
                <a:cs typeface="Osaka"/>
              </a:rPr>
              <a:t>Presenter: Lungisa Fuzile   |    Director General, National Treasury    |  28 July 2011 </a:t>
            </a:r>
          </a:p>
        </p:txBody>
      </p:sp>
      <p:sp>
        <p:nvSpPr>
          <p:cNvPr id="9" name="Rectangle 13"/>
          <p:cNvSpPr>
            <a:spLocks noGrp="1" noChangeArrowheads="1"/>
          </p:cNvSpPr>
          <p:nvPr>
            <p:ph type="subTitle" idx="4294967295"/>
          </p:nvPr>
        </p:nvSpPr>
        <p:spPr>
          <a:xfrm>
            <a:off x="827584" y="4221163"/>
            <a:ext cx="7687766" cy="287957"/>
          </a:xfrm>
        </p:spPr>
        <p:txBody>
          <a:bodyPr/>
          <a:lstStyle>
            <a:lvl1pPr algn="r">
              <a:buNone/>
              <a:defRPr sz="1400" b="1" i="1" cap="all" baseline="0">
                <a:solidFill>
                  <a:schemeClr val="bg1"/>
                </a:solidFill>
                <a:latin typeface="Arial" pitchFamily="34" charset="0"/>
              </a:defRPr>
            </a:lvl1pPr>
          </a:lstStyle>
          <a:p>
            <a:r>
              <a:rPr lang="en-US"/>
              <a:t>Click to edit Master subtitle style</a:t>
            </a:r>
            <a:endParaRPr lang="en-US" dirty="0"/>
          </a:p>
        </p:txBody>
      </p:sp>
    </p:spTree>
    <p:extLst>
      <p:ext uri="{BB962C8B-B14F-4D97-AF65-F5344CB8AC3E}">
        <p14:creationId xmlns:p14="http://schemas.microsoft.com/office/powerpoint/2010/main" val="264233758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Layout-text only slide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1800" baseline="0"/>
            </a:lvl2pPr>
            <a:lvl3pPr>
              <a:defRPr baseline="0">
                <a:latin typeface="Arial" pitchFamily="34" charset="0"/>
              </a:defRPr>
            </a:lvl3pPr>
            <a:lvl4pPr>
              <a:defRPr baseline="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Slide Number Placeholder 5"/>
          <p:cNvSpPr>
            <a:spLocks noGrp="1"/>
          </p:cNvSpPr>
          <p:nvPr>
            <p:ph type="sldNum" sz="quarter" idx="10"/>
          </p:nvPr>
        </p:nvSpPr>
        <p:spPr/>
        <p:txBody>
          <a:bodyPr/>
          <a:lstStyle>
            <a:lvl1pPr>
              <a:defRPr/>
            </a:lvl1pPr>
          </a:lstStyle>
          <a:p>
            <a:pPr>
              <a:defRPr/>
            </a:pPr>
            <a:fld id="{A3885B22-F45E-4FE2-B34B-C176AE0029CD}" type="slidenum">
              <a:rPr lang="en-US">
                <a:solidFill>
                  <a:srgbClr val="D8D8D8"/>
                </a:solidFill>
              </a:rPr>
              <a:pPr>
                <a:defRPr/>
              </a:pPr>
              <a:t>‹#›</a:t>
            </a:fld>
            <a:endParaRPr lang="en-US" sz="1400" b="0" dirty="0">
              <a:solidFill>
                <a:prstClr val="black"/>
              </a:solidFill>
              <a:latin typeface="Arial"/>
            </a:endParaRPr>
          </a:p>
        </p:txBody>
      </p:sp>
    </p:spTree>
    <p:extLst>
      <p:ext uri="{BB962C8B-B14F-4D97-AF65-F5344CB8AC3E}">
        <p14:creationId xmlns:p14="http://schemas.microsoft.com/office/powerpoint/2010/main" val="33859176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Layout-chart or table and text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a:t>Click to edit Master title style</a:t>
            </a:r>
            <a:endParaRPr lang="en-US" dirty="0"/>
          </a:p>
        </p:txBody>
      </p:sp>
      <p:sp>
        <p:nvSpPr>
          <p:cNvPr id="3" name="Content Placeholder 2"/>
          <p:cNvSpPr>
            <a:spLocks noGrp="1"/>
          </p:cNvSpPr>
          <p:nvPr>
            <p:ph sz="half" idx="1"/>
          </p:nvPr>
        </p:nvSpPr>
        <p:spPr>
          <a:xfrm>
            <a:off x="152400" y="1295400"/>
            <a:ext cx="4305300" cy="4572000"/>
          </a:xfrm>
        </p:spPr>
        <p:txBody>
          <a:bodyPr/>
          <a:lstStyle>
            <a:lvl1pPr>
              <a:defRPr sz="2000" baseline="0"/>
            </a:lvl1pPr>
            <a:lvl2pPr>
              <a:defRPr sz="1800" baseline="0"/>
            </a:lvl2pPr>
            <a:lvl3pPr>
              <a:defRPr sz="1600" baseline="0"/>
            </a:lvl3pPr>
            <a:lvl4pPr>
              <a:buFont typeface="Courier New" pitchFamily="49" charset="0"/>
              <a:buChar char="o"/>
              <a:defRPr sz="1400" baseline="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10100" y="1295400"/>
            <a:ext cx="4305300" cy="4572000"/>
          </a:xfrm>
        </p:spPr>
        <p:txBody>
          <a:bodyPr/>
          <a:lstStyle>
            <a:lvl1pPr>
              <a:buFont typeface="Arial" pitchFamily="34" charset="0"/>
              <a:buChar char="•"/>
              <a:defRPr sz="2000" baseline="0"/>
            </a:lvl1pPr>
            <a:lvl2pPr>
              <a:defRPr sz="1800" baseline="0"/>
            </a:lvl2pPr>
            <a:lvl3pPr>
              <a:defRPr sz="1600" baseline="0">
                <a:latin typeface="Arial" pitchFamily="34" charset="0"/>
              </a:defRPr>
            </a:lvl3pPr>
            <a:lvl4pPr>
              <a:buFont typeface="Courier New" pitchFamily="49" charset="0"/>
              <a:buChar char="o"/>
              <a:defRPr sz="1400" baseline="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Slide Number Placeholder 6"/>
          <p:cNvSpPr>
            <a:spLocks noGrp="1"/>
          </p:cNvSpPr>
          <p:nvPr>
            <p:ph type="sldNum" sz="quarter" idx="10"/>
          </p:nvPr>
        </p:nvSpPr>
        <p:spPr/>
        <p:txBody>
          <a:bodyPr/>
          <a:lstStyle>
            <a:lvl1pPr>
              <a:defRPr/>
            </a:lvl1pPr>
          </a:lstStyle>
          <a:p>
            <a:pPr>
              <a:defRPr/>
            </a:pPr>
            <a:fld id="{865F2E51-70F4-4226-AD6C-0A364B4610E1}" type="slidenum">
              <a:rPr lang="en-US">
                <a:solidFill>
                  <a:srgbClr val="D8D8D8"/>
                </a:solidFill>
              </a:rPr>
              <a:pPr>
                <a:defRPr/>
              </a:pPr>
              <a:t>‹#›</a:t>
            </a:fld>
            <a:endParaRPr lang="en-US" sz="1400" b="0" dirty="0">
              <a:solidFill>
                <a:prstClr val="black"/>
              </a:solidFill>
              <a:latin typeface="Arial"/>
            </a:endParaRPr>
          </a:p>
        </p:txBody>
      </p:sp>
    </p:spTree>
    <p:extLst>
      <p:ext uri="{BB962C8B-B14F-4D97-AF65-F5344CB8AC3E}">
        <p14:creationId xmlns:p14="http://schemas.microsoft.com/office/powerpoint/2010/main" val="346273871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Layout-chart/s or table/s and text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5" name="Content Placeholder 4"/>
          <p:cNvSpPr>
            <a:spLocks noGrp="1"/>
          </p:cNvSpPr>
          <p:nvPr>
            <p:ph sz="quarter" idx="11"/>
          </p:nvPr>
        </p:nvSpPr>
        <p:spPr>
          <a:xfrm>
            <a:off x="179512" y="1340768"/>
            <a:ext cx="4032448" cy="2088232"/>
          </a:xfrm>
        </p:spPr>
        <p:txBody>
          <a:bodyPr/>
          <a:lstStyle>
            <a:lvl1pPr>
              <a:buNone/>
              <a:defRPr/>
            </a:lvl1pPr>
          </a:lstStyle>
          <a:p>
            <a:pPr lvl="0"/>
            <a:r>
              <a:rPr lang="en-US"/>
              <a:t>Click to edit Master text styles</a:t>
            </a:r>
          </a:p>
        </p:txBody>
      </p:sp>
      <p:sp>
        <p:nvSpPr>
          <p:cNvPr id="8" name="Content Placeholder 4"/>
          <p:cNvSpPr>
            <a:spLocks noGrp="1"/>
          </p:cNvSpPr>
          <p:nvPr>
            <p:ph sz="quarter" idx="12"/>
          </p:nvPr>
        </p:nvSpPr>
        <p:spPr>
          <a:xfrm>
            <a:off x="179512" y="3717032"/>
            <a:ext cx="4032448" cy="2088134"/>
          </a:xfrm>
        </p:spPr>
        <p:txBody>
          <a:bodyPr/>
          <a:lstStyle>
            <a:lvl1pPr>
              <a:buNone/>
              <a:defRPr/>
            </a:lvl1pPr>
          </a:lstStyle>
          <a:p>
            <a:pPr lvl="0"/>
            <a:r>
              <a:rPr lang="en-US"/>
              <a:t>Click to edit Master text styles</a:t>
            </a:r>
          </a:p>
        </p:txBody>
      </p:sp>
      <p:sp>
        <p:nvSpPr>
          <p:cNvPr id="10" name="Content Placeholder 9"/>
          <p:cNvSpPr>
            <a:spLocks noGrp="1"/>
          </p:cNvSpPr>
          <p:nvPr>
            <p:ph sz="quarter" idx="13"/>
          </p:nvPr>
        </p:nvSpPr>
        <p:spPr>
          <a:xfrm>
            <a:off x="4572000" y="1340768"/>
            <a:ext cx="4320480" cy="44644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Rectangle 6"/>
          <p:cNvSpPr>
            <a:spLocks noGrp="1" noChangeArrowheads="1"/>
          </p:cNvSpPr>
          <p:nvPr>
            <p:ph type="sldNum" sz="quarter" idx="14"/>
          </p:nvPr>
        </p:nvSpPr>
        <p:spPr>
          <a:ln/>
        </p:spPr>
        <p:txBody>
          <a:bodyPr/>
          <a:lstStyle>
            <a:lvl1pPr>
              <a:defRPr/>
            </a:lvl1pPr>
          </a:lstStyle>
          <a:p>
            <a:pPr>
              <a:defRPr/>
            </a:pPr>
            <a:fld id="{B8BE93AF-6CB1-410B-8591-CE610A3AFFF9}" type="slidenum">
              <a:rPr lang="en-US">
                <a:solidFill>
                  <a:srgbClr val="D8D8D8"/>
                </a:solidFill>
              </a:rPr>
              <a:pPr>
                <a:defRPr/>
              </a:pPr>
              <a:t>‹#›</a:t>
            </a:fld>
            <a:endParaRPr lang="en-US" sz="1400" dirty="0">
              <a:solidFill>
                <a:srgbClr val="D8D8D8"/>
              </a:solidFill>
            </a:endParaRPr>
          </a:p>
        </p:txBody>
      </p:sp>
    </p:spTree>
    <p:extLst>
      <p:ext uri="{BB962C8B-B14F-4D97-AF65-F5344CB8AC3E}">
        <p14:creationId xmlns:p14="http://schemas.microsoft.com/office/powerpoint/2010/main" val="1294381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pPr>
              <a:defRPr/>
            </a:pPr>
            <a:r>
              <a:rPr lang="en-US">
                <a:solidFill>
                  <a:srgbClr val="000000"/>
                </a:solidFill>
              </a:rPr>
              <a:t>SECRET</a:t>
            </a:r>
          </a:p>
        </p:txBody>
      </p:sp>
      <p:sp>
        <p:nvSpPr>
          <p:cNvPr id="5" name="Slide Number Placeholder 4"/>
          <p:cNvSpPr>
            <a:spLocks noGrp="1"/>
          </p:cNvSpPr>
          <p:nvPr>
            <p:ph type="sldNum" sz="quarter" idx="12"/>
          </p:nvPr>
        </p:nvSpPr>
        <p:spPr/>
        <p:txBody>
          <a:bodyPr/>
          <a:lstStyle>
            <a:lvl1pPr>
              <a:defRPr/>
            </a:lvl1pPr>
          </a:lstStyle>
          <a:p>
            <a:pPr>
              <a:defRPr/>
            </a:pPr>
            <a:fld id="{5582282D-3A04-474A-84C5-4B1BC670D698}"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252038472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Layout-chart or table and text (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5" name="Content Placeholder 4"/>
          <p:cNvSpPr>
            <a:spLocks noGrp="1"/>
          </p:cNvSpPr>
          <p:nvPr>
            <p:ph sz="quarter" idx="11"/>
          </p:nvPr>
        </p:nvSpPr>
        <p:spPr>
          <a:xfrm>
            <a:off x="251520" y="1340768"/>
            <a:ext cx="8640960" cy="230425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4"/>
          <p:cNvSpPr>
            <a:spLocks noGrp="1"/>
          </p:cNvSpPr>
          <p:nvPr>
            <p:ph sz="quarter" idx="12"/>
          </p:nvPr>
        </p:nvSpPr>
        <p:spPr>
          <a:xfrm>
            <a:off x="251520" y="3861049"/>
            <a:ext cx="8640960" cy="208823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Rectangle 6"/>
          <p:cNvSpPr>
            <a:spLocks noGrp="1" noChangeArrowheads="1"/>
          </p:cNvSpPr>
          <p:nvPr>
            <p:ph type="sldNum" sz="quarter" idx="13"/>
          </p:nvPr>
        </p:nvSpPr>
        <p:spPr>
          <a:ln/>
        </p:spPr>
        <p:txBody>
          <a:bodyPr/>
          <a:lstStyle>
            <a:lvl1pPr>
              <a:defRPr/>
            </a:lvl1pPr>
          </a:lstStyle>
          <a:p>
            <a:pPr>
              <a:defRPr/>
            </a:pPr>
            <a:fld id="{7A22F254-FEC8-49FF-8EA7-22683B668709}" type="slidenum">
              <a:rPr lang="en-US">
                <a:solidFill>
                  <a:srgbClr val="D8D8D8"/>
                </a:solidFill>
              </a:rPr>
              <a:pPr>
                <a:defRPr/>
              </a:pPr>
              <a:t>‹#›</a:t>
            </a:fld>
            <a:endParaRPr lang="en-US" sz="1400" dirty="0">
              <a:solidFill>
                <a:srgbClr val="D8D8D8"/>
              </a:solidFill>
            </a:endParaRPr>
          </a:p>
        </p:txBody>
      </p:sp>
    </p:spTree>
    <p:extLst>
      <p:ext uri="{BB962C8B-B14F-4D97-AF65-F5344CB8AC3E}">
        <p14:creationId xmlns:p14="http://schemas.microsoft.com/office/powerpoint/2010/main" val="367877022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Layout-chart/s or table/s (5)">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a:t>Click to edit Master title style</a:t>
            </a:r>
            <a:endParaRPr lang="en-US" dirty="0"/>
          </a:p>
        </p:txBody>
      </p:sp>
      <p:sp>
        <p:nvSpPr>
          <p:cNvPr id="3" name="Content Placeholder 2"/>
          <p:cNvSpPr>
            <a:spLocks noGrp="1"/>
          </p:cNvSpPr>
          <p:nvPr>
            <p:ph sz="half" idx="1"/>
          </p:nvPr>
        </p:nvSpPr>
        <p:spPr>
          <a:xfrm>
            <a:off x="152400" y="1295400"/>
            <a:ext cx="4305300" cy="4572000"/>
          </a:xfrm>
        </p:spPr>
        <p:txBody>
          <a:bodyPr/>
          <a:lstStyle>
            <a:lvl1pPr>
              <a:defRPr sz="2000" baseline="0"/>
            </a:lvl1pPr>
            <a:lvl2pPr>
              <a:defRPr sz="1800" baseline="0"/>
            </a:lvl2pPr>
            <a:lvl3pPr>
              <a:defRPr sz="1600" baseline="0"/>
            </a:lvl3pPr>
            <a:lvl4pPr>
              <a:buFont typeface="Courier New" pitchFamily="49" charset="0"/>
              <a:buChar char="o"/>
              <a:defRPr sz="1400" baseline="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10100" y="1295400"/>
            <a:ext cx="4305300" cy="4572000"/>
          </a:xfrm>
        </p:spPr>
        <p:txBody>
          <a:bodyPr/>
          <a:lstStyle>
            <a:lvl1pPr>
              <a:buFont typeface="Arial" pitchFamily="34" charset="0"/>
              <a:buChar char="•"/>
              <a:defRPr sz="2000" baseline="0"/>
            </a:lvl1pPr>
            <a:lvl2pPr>
              <a:defRPr sz="1800" baseline="0"/>
            </a:lvl2pPr>
            <a:lvl3pPr>
              <a:defRPr sz="1600" baseline="0">
                <a:latin typeface="Arial" pitchFamily="34" charset="0"/>
              </a:defRPr>
            </a:lvl3pPr>
            <a:lvl4pPr>
              <a:buFont typeface="Courier New" pitchFamily="49" charset="0"/>
              <a:buChar char="o"/>
              <a:defRPr sz="1400" baseline="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Slide Number Placeholder 6"/>
          <p:cNvSpPr>
            <a:spLocks noGrp="1"/>
          </p:cNvSpPr>
          <p:nvPr>
            <p:ph type="sldNum" sz="quarter" idx="10"/>
          </p:nvPr>
        </p:nvSpPr>
        <p:spPr/>
        <p:txBody>
          <a:bodyPr/>
          <a:lstStyle>
            <a:lvl1pPr>
              <a:defRPr/>
            </a:lvl1pPr>
          </a:lstStyle>
          <a:p>
            <a:pPr>
              <a:defRPr/>
            </a:pPr>
            <a:fld id="{76821329-3769-4DA0-9E0F-55BB35570CFB}" type="slidenum">
              <a:rPr lang="en-US">
                <a:solidFill>
                  <a:srgbClr val="D8D8D8"/>
                </a:solidFill>
              </a:rPr>
              <a:pPr>
                <a:defRPr/>
              </a:pPr>
              <a:t>‹#›</a:t>
            </a:fld>
            <a:endParaRPr lang="en-US" sz="1400" b="0" dirty="0">
              <a:solidFill>
                <a:prstClr val="black"/>
              </a:solidFill>
              <a:latin typeface="Arial"/>
            </a:endParaRPr>
          </a:p>
        </p:txBody>
      </p:sp>
    </p:spTree>
    <p:extLst>
      <p:ext uri="{BB962C8B-B14F-4D97-AF65-F5344CB8AC3E}">
        <p14:creationId xmlns:p14="http://schemas.microsoft.com/office/powerpoint/2010/main" val="40089040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Layout-chart/s or table/s  (6)">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5" name="Content Placeholder 4"/>
          <p:cNvSpPr>
            <a:spLocks noGrp="1"/>
          </p:cNvSpPr>
          <p:nvPr>
            <p:ph sz="quarter" idx="11"/>
          </p:nvPr>
        </p:nvSpPr>
        <p:spPr>
          <a:xfrm>
            <a:off x="251520" y="1340768"/>
            <a:ext cx="8640960" cy="230425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4"/>
          <p:cNvSpPr>
            <a:spLocks noGrp="1"/>
          </p:cNvSpPr>
          <p:nvPr>
            <p:ph sz="quarter" idx="12"/>
          </p:nvPr>
        </p:nvSpPr>
        <p:spPr>
          <a:xfrm>
            <a:off x="251520" y="3861049"/>
            <a:ext cx="8640960" cy="208823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Rectangle 6"/>
          <p:cNvSpPr>
            <a:spLocks noGrp="1" noChangeArrowheads="1"/>
          </p:cNvSpPr>
          <p:nvPr>
            <p:ph type="sldNum" sz="quarter" idx="13"/>
          </p:nvPr>
        </p:nvSpPr>
        <p:spPr>
          <a:ln/>
        </p:spPr>
        <p:txBody>
          <a:bodyPr/>
          <a:lstStyle>
            <a:lvl1pPr>
              <a:defRPr/>
            </a:lvl1pPr>
          </a:lstStyle>
          <a:p>
            <a:pPr>
              <a:defRPr/>
            </a:pPr>
            <a:fld id="{3EDA9E0A-D970-4179-A641-A185B434294A}" type="slidenum">
              <a:rPr lang="en-US">
                <a:solidFill>
                  <a:srgbClr val="D8D8D8"/>
                </a:solidFill>
              </a:rPr>
              <a:pPr>
                <a:defRPr/>
              </a:pPr>
              <a:t>‹#›</a:t>
            </a:fld>
            <a:endParaRPr lang="en-US" sz="1400" dirty="0">
              <a:solidFill>
                <a:srgbClr val="D8D8D8"/>
              </a:solidFill>
            </a:endParaRPr>
          </a:p>
        </p:txBody>
      </p:sp>
    </p:spTree>
    <p:extLst>
      <p:ext uri="{BB962C8B-B14F-4D97-AF65-F5344CB8AC3E}">
        <p14:creationId xmlns:p14="http://schemas.microsoft.com/office/powerpoint/2010/main" val="294828516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5"/>
          <p:cNvSpPr>
            <a:spLocks noGrp="1"/>
          </p:cNvSpPr>
          <p:nvPr>
            <p:ph type="sldNum" sz="quarter" idx="10"/>
          </p:nvPr>
        </p:nvSpPr>
        <p:spPr>
          <a:ln/>
        </p:spPr>
        <p:txBody>
          <a:bodyPr/>
          <a:lstStyle>
            <a:lvl1pPr>
              <a:defRPr/>
            </a:lvl1pPr>
          </a:lstStyle>
          <a:p>
            <a:pPr>
              <a:defRPr/>
            </a:pPr>
            <a:fld id="{6A991683-2B45-451F-B9A4-CD81152E821C}" type="slidenum">
              <a:rPr lang="en-US"/>
              <a:pPr>
                <a:defRPr/>
              </a:pPr>
              <a:t>‹#›</a:t>
            </a:fld>
            <a:endParaRPr lang="en-US"/>
          </a:p>
        </p:txBody>
      </p:sp>
    </p:spTree>
    <p:extLst>
      <p:ext uri="{BB962C8B-B14F-4D97-AF65-F5344CB8AC3E}">
        <p14:creationId xmlns:p14="http://schemas.microsoft.com/office/powerpoint/2010/main" val="226263706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850BAE5E-567D-4CDA-88D4-78552AC1F0E6}" type="slidenum">
              <a:rPr lang="en-US"/>
              <a:pPr>
                <a:defRPr/>
              </a:pPr>
              <a:t>‹#›</a:t>
            </a:fld>
            <a:endParaRPr lang="en-US"/>
          </a:p>
        </p:txBody>
      </p:sp>
    </p:spTree>
    <p:extLst>
      <p:ext uri="{BB962C8B-B14F-4D97-AF65-F5344CB8AC3E}">
        <p14:creationId xmlns:p14="http://schemas.microsoft.com/office/powerpoint/2010/main" val="390401995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825AB24F-F0CC-40F4-90D3-88F72DC4C106}" type="slidenum">
              <a:rPr lang="en-US"/>
              <a:pPr>
                <a:defRPr/>
              </a:pPr>
              <a:t>‹#›</a:t>
            </a:fld>
            <a:endParaRPr lang="en-US"/>
          </a:p>
        </p:txBody>
      </p:sp>
    </p:spTree>
    <p:extLst>
      <p:ext uri="{BB962C8B-B14F-4D97-AF65-F5344CB8AC3E}">
        <p14:creationId xmlns:p14="http://schemas.microsoft.com/office/powerpoint/2010/main" val="13729574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a:ln/>
        </p:spPr>
        <p:txBody>
          <a:bodyPr/>
          <a:lstStyle>
            <a:lvl1pPr>
              <a:defRPr/>
            </a:lvl1pPr>
          </a:lstStyle>
          <a:p>
            <a:pPr>
              <a:defRPr/>
            </a:pPr>
            <a:fld id="{2496DAA8-090C-4641-B584-6F87712C514D}" type="slidenum">
              <a:rPr lang="en-US"/>
              <a:pPr>
                <a:defRPr/>
              </a:pPr>
              <a:t>‹#›</a:t>
            </a:fld>
            <a:endParaRPr lang="en-US"/>
          </a:p>
        </p:txBody>
      </p:sp>
    </p:spTree>
    <p:extLst>
      <p:ext uri="{BB962C8B-B14F-4D97-AF65-F5344CB8AC3E}">
        <p14:creationId xmlns:p14="http://schemas.microsoft.com/office/powerpoint/2010/main" val="66850114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DE17769D-32B2-4F76-AE86-BEBF4CA38EC0}" type="slidenum">
              <a:rPr lang="en-US"/>
              <a:pPr>
                <a:defRPr/>
              </a:pPr>
              <a:t>‹#›</a:t>
            </a:fld>
            <a:endParaRPr lang="en-US"/>
          </a:p>
        </p:txBody>
      </p:sp>
    </p:spTree>
    <p:extLst>
      <p:ext uri="{BB962C8B-B14F-4D97-AF65-F5344CB8AC3E}">
        <p14:creationId xmlns:p14="http://schemas.microsoft.com/office/powerpoint/2010/main" val="389634127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4C4108FC-36A2-4511-B4E5-35F36B23B4F8}" type="slidenum">
              <a:rPr lang="en-US"/>
              <a:pPr>
                <a:defRPr/>
              </a:pPr>
              <a:t>‹#›</a:t>
            </a:fld>
            <a:endParaRPr lang="en-US"/>
          </a:p>
        </p:txBody>
      </p:sp>
    </p:spTree>
    <p:extLst>
      <p:ext uri="{BB962C8B-B14F-4D97-AF65-F5344CB8AC3E}">
        <p14:creationId xmlns:p14="http://schemas.microsoft.com/office/powerpoint/2010/main" val="109615961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552025DD-22F7-40BF-8F27-2358D148A376}" type="slidenum">
              <a:rPr lang="en-US"/>
              <a:pPr>
                <a:defRPr/>
              </a:pPr>
              <a:t>‹#›</a:t>
            </a:fld>
            <a:endParaRPr lang="en-US"/>
          </a:p>
        </p:txBody>
      </p:sp>
    </p:spTree>
    <p:extLst>
      <p:ext uri="{BB962C8B-B14F-4D97-AF65-F5344CB8AC3E}">
        <p14:creationId xmlns:p14="http://schemas.microsoft.com/office/powerpoint/2010/main" val="3685548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pPr>
              <a:defRPr/>
            </a:pPr>
            <a:r>
              <a:rPr lang="en-US">
                <a:solidFill>
                  <a:srgbClr val="000000"/>
                </a:solidFill>
              </a:rPr>
              <a:t>SECRET</a:t>
            </a:r>
          </a:p>
        </p:txBody>
      </p:sp>
      <p:sp>
        <p:nvSpPr>
          <p:cNvPr id="4" name="Slide Number Placeholder 3"/>
          <p:cNvSpPr>
            <a:spLocks noGrp="1"/>
          </p:cNvSpPr>
          <p:nvPr>
            <p:ph type="sldNum" sz="quarter" idx="12"/>
          </p:nvPr>
        </p:nvSpPr>
        <p:spPr/>
        <p:txBody>
          <a:bodyPr/>
          <a:lstStyle>
            <a:lvl1pPr>
              <a:defRPr/>
            </a:lvl1pPr>
          </a:lstStyle>
          <a:p>
            <a:pPr>
              <a:defRPr/>
            </a:pPr>
            <a:fld id="{10C43EB7-39F2-46C8-AEAB-ED81BA2872F5}"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2929763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B694E45C-4B9E-49C8-983D-9AB9B3573ABD}" type="slidenum">
              <a:rPr lang="en-US"/>
              <a:pPr>
                <a:defRPr/>
              </a:pPr>
              <a:t>‹#›</a:t>
            </a:fld>
            <a:endParaRPr lang="en-US"/>
          </a:p>
        </p:txBody>
      </p:sp>
    </p:spTree>
    <p:extLst>
      <p:ext uri="{BB962C8B-B14F-4D97-AF65-F5344CB8AC3E}">
        <p14:creationId xmlns:p14="http://schemas.microsoft.com/office/powerpoint/2010/main" val="225901985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4FB8DD4E-D84E-4F4E-849A-67C027C8A2CA}" type="slidenum">
              <a:rPr lang="en-US"/>
              <a:pPr>
                <a:defRPr/>
              </a:pPr>
              <a:t>‹#›</a:t>
            </a:fld>
            <a:endParaRPr lang="en-US"/>
          </a:p>
        </p:txBody>
      </p:sp>
    </p:spTree>
    <p:extLst>
      <p:ext uri="{BB962C8B-B14F-4D97-AF65-F5344CB8AC3E}">
        <p14:creationId xmlns:p14="http://schemas.microsoft.com/office/powerpoint/2010/main" val="181920914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41EA7681-ACC2-47B9-8EBB-4814E3BFBAB3}" type="slidenum">
              <a:rPr lang="en-US"/>
              <a:pPr>
                <a:defRPr/>
              </a:pPr>
              <a:t>‹#›</a:t>
            </a:fld>
            <a:endParaRPr lang="en-US"/>
          </a:p>
        </p:txBody>
      </p:sp>
    </p:spTree>
    <p:extLst>
      <p:ext uri="{BB962C8B-B14F-4D97-AF65-F5344CB8AC3E}">
        <p14:creationId xmlns:p14="http://schemas.microsoft.com/office/powerpoint/2010/main" val="374857606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76200"/>
            <a:ext cx="21907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76200"/>
            <a:ext cx="64198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815B64DC-88E4-406A-89B2-86FD5AEF88B0}" type="slidenum">
              <a:rPr lang="en-US"/>
              <a:pPr>
                <a:defRPr/>
              </a:pPr>
              <a:t>‹#›</a:t>
            </a:fld>
            <a:endParaRPr lang="en-US"/>
          </a:p>
        </p:txBody>
      </p:sp>
    </p:spTree>
    <p:extLst>
      <p:ext uri="{BB962C8B-B14F-4D97-AF65-F5344CB8AC3E}">
        <p14:creationId xmlns:p14="http://schemas.microsoft.com/office/powerpoint/2010/main" val="4025039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r>
              <a:rPr lang="en-US">
                <a:solidFill>
                  <a:srgbClr val="000000"/>
                </a:solidFill>
              </a:rPr>
              <a:t>SECRET</a:t>
            </a:r>
          </a:p>
        </p:txBody>
      </p:sp>
      <p:sp>
        <p:nvSpPr>
          <p:cNvPr id="7" name="Slide Number Placeholder 6"/>
          <p:cNvSpPr>
            <a:spLocks noGrp="1"/>
          </p:cNvSpPr>
          <p:nvPr>
            <p:ph type="sldNum" sz="quarter" idx="12"/>
          </p:nvPr>
        </p:nvSpPr>
        <p:spPr/>
        <p:txBody>
          <a:bodyPr/>
          <a:lstStyle>
            <a:lvl1pPr>
              <a:defRPr/>
            </a:lvl1pPr>
          </a:lstStyle>
          <a:p>
            <a:pPr>
              <a:defRPr/>
            </a:pPr>
            <a:fld id="{EBE580E9-1FF1-43DA-A68C-94D89D7AEF48}"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2707455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r>
              <a:rPr lang="en-US">
                <a:solidFill>
                  <a:srgbClr val="000000"/>
                </a:solidFill>
              </a:rPr>
              <a:t>SECRET</a:t>
            </a:r>
          </a:p>
        </p:txBody>
      </p:sp>
      <p:sp>
        <p:nvSpPr>
          <p:cNvPr id="7" name="Slide Number Placeholder 6"/>
          <p:cNvSpPr>
            <a:spLocks noGrp="1"/>
          </p:cNvSpPr>
          <p:nvPr>
            <p:ph type="sldNum" sz="quarter" idx="12"/>
          </p:nvPr>
        </p:nvSpPr>
        <p:spPr/>
        <p:txBody>
          <a:bodyPr/>
          <a:lstStyle>
            <a:lvl1pPr>
              <a:defRPr/>
            </a:lvl1pPr>
          </a:lstStyle>
          <a:p>
            <a:pPr>
              <a:defRPr/>
            </a:pPr>
            <a:fld id="{98817757-8947-474D-A5E5-7BA48FC02F1D}"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val="1962901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2.jpeg"/></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5" Type="http://schemas.openxmlformats.org/officeDocument/2006/relationships/slideLayout" Target="../slideLayouts/slideLayout60.xml"/><Relationship Id="rId10" Type="http://schemas.openxmlformats.org/officeDocument/2006/relationships/image" Target="../media/image2.jpeg"/><Relationship Id="rId4" Type="http://schemas.openxmlformats.org/officeDocument/2006/relationships/slideLayout" Target="../slideLayouts/slideLayout59.xml"/><Relationship Id="rId9" Type="http://schemas.openxmlformats.org/officeDocument/2006/relationships/image" Target="../media/image1.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0.xml"/><Relationship Id="rId13" Type="http://schemas.openxmlformats.org/officeDocument/2006/relationships/image" Target="../media/image1.jpeg"/><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theme" Target="../theme/theme7.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Powerpoint Presentation Banner"/>
          <p:cNvPicPr>
            <a:picLocks noChangeAspect="1" noChangeArrowheads="1"/>
          </p:cNvPicPr>
          <p:nvPr/>
        </p:nvPicPr>
        <p:blipFill>
          <a:blip r:embed="rId13" cstate="print"/>
          <a:srcRect/>
          <a:stretch>
            <a:fillRect/>
          </a:stretch>
        </p:blipFill>
        <p:spPr bwMode="auto">
          <a:xfrm>
            <a:off x="0" y="5961065"/>
            <a:ext cx="9144000" cy="896937"/>
          </a:xfrm>
          <a:prstGeom prst="rect">
            <a:avLst/>
          </a:prstGeom>
          <a:noFill/>
          <a:ln w="9525">
            <a:noFill/>
            <a:miter lim="800000"/>
            <a:headEnd/>
            <a:tailEnd/>
          </a:ln>
        </p:spPr>
      </p:pic>
      <p:pic>
        <p:nvPicPr>
          <p:cNvPr id="1027" name="Picture 9" descr="Powerpoint Presentation T Banner"/>
          <p:cNvPicPr>
            <a:picLocks noChangeAspect="1" noChangeArrowheads="1"/>
          </p:cNvPicPr>
          <p:nvPr/>
        </p:nvPicPr>
        <p:blipFill>
          <a:blip r:embed="rId14" cstate="print"/>
          <a:srcRect/>
          <a:stretch>
            <a:fillRect/>
          </a:stretch>
        </p:blipFill>
        <p:spPr bwMode="auto">
          <a:xfrm>
            <a:off x="-15875" y="0"/>
            <a:ext cx="9177339" cy="1143000"/>
          </a:xfrm>
          <a:prstGeom prst="rect">
            <a:avLst/>
          </a:prstGeom>
          <a:noFill/>
          <a:ln w="9525">
            <a:noFill/>
            <a:miter lim="800000"/>
            <a:headEnd/>
            <a:tailEnd/>
          </a:ln>
        </p:spPr>
      </p:pic>
      <p:sp>
        <p:nvSpPr>
          <p:cNvPr id="1028" name="Rectangle 2"/>
          <p:cNvSpPr>
            <a:spLocks noGrp="1" noChangeArrowheads="1"/>
          </p:cNvSpPr>
          <p:nvPr>
            <p:ph type="title"/>
          </p:nvPr>
        </p:nvSpPr>
        <p:spPr bwMode="auto">
          <a:xfrm>
            <a:off x="152400" y="76200"/>
            <a:ext cx="7772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152400" y="1295400"/>
            <a:ext cx="8763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eaLnBrk="0" fontAlgn="base" hangingPunct="0">
              <a:spcBef>
                <a:spcPct val="0"/>
              </a:spcBef>
              <a:spcAft>
                <a:spcPct val="0"/>
              </a:spcAft>
              <a:defRPr/>
            </a:pPr>
            <a:endParaRPr lang="en-US">
              <a:solidFill>
                <a:srgbClr val="000000"/>
              </a:solidFill>
            </a:endParaRPr>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eaLnBrk="0" fontAlgn="base" hangingPunct="0">
              <a:spcBef>
                <a:spcPct val="0"/>
              </a:spcBef>
              <a:spcAft>
                <a:spcPct val="0"/>
              </a:spcAft>
              <a:defRPr/>
            </a:pPr>
            <a:r>
              <a:rPr lang="en-US">
                <a:solidFill>
                  <a:srgbClr val="000000"/>
                </a:solidFill>
              </a:rPr>
              <a:t>SECRET</a:t>
            </a:r>
          </a:p>
        </p:txBody>
      </p:sp>
      <p:sp>
        <p:nvSpPr>
          <p:cNvPr id="5126" name="Rectangle 6"/>
          <p:cNvSpPr>
            <a:spLocks noGrp="1" noChangeArrowheads="1"/>
          </p:cNvSpPr>
          <p:nvPr>
            <p:ph type="sldNum" sz="quarter" idx="4"/>
          </p:nvPr>
        </p:nvSpPr>
        <p:spPr bwMode="auto">
          <a:xfrm>
            <a:off x="6934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chemeClr val="bg2"/>
                </a:solidFill>
                <a:latin typeface="Arial Bold Italic" pitchFamily="1" charset="0"/>
                <a:ea typeface="+mn-ea"/>
              </a:defRPr>
            </a:lvl1pPr>
          </a:lstStyle>
          <a:p>
            <a:pPr eaLnBrk="0" fontAlgn="base" hangingPunct="0">
              <a:spcBef>
                <a:spcPct val="0"/>
              </a:spcBef>
              <a:spcAft>
                <a:spcPct val="0"/>
              </a:spcAft>
              <a:defRPr/>
            </a:pPr>
            <a:fld id="{6DB160EA-4038-4091-B5C0-F8CDA8B71549}" type="slidenum">
              <a:rPr lang="en-US">
                <a:solidFill>
                  <a:srgbClr val="808080"/>
                </a:solidFill>
              </a:rPr>
              <a:pPr eaLnBrk="0" fontAlgn="base" hangingPunct="0">
                <a:spcBef>
                  <a:spcPct val="0"/>
                </a:spcBef>
                <a:spcAft>
                  <a:spcPct val="0"/>
                </a:spcAft>
                <a:defRPr/>
              </a:pPr>
              <a:t>‹#›</a:t>
            </a:fld>
            <a:endParaRPr lang="en-US" sz="1400">
              <a:solidFill>
                <a:srgbClr val="808080"/>
              </a:solidFill>
            </a:endParaRPr>
          </a:p>
        </p:txBody>
      </p:sp>
    </p:spTree>
    <p:extLst>
      <p:ext uri="{BB962C8B-B14F-4D97-AF65-F5344CB8AC3E}">
        <p14:creationId xmlns:p14="http://schemas.microsoft.com/office/powerpoint/2010/main" val="200000290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l" rtl="0" eaLnBrk="0" fontAlgn="base" hangingPunct="0">
        <a:spcBef>
          <a:spcPct val="0"/>
        </a:spcBef>
        <a:spcAft>
          <a:spcPct val="0"/>
        </a:spcAft>
        <a:defRPr sz="3000">
          <a:solidFill>
            <a:schemeClr val="bg1"/>
          </a:solidFill>
          <a:latin typeface="+mj-lt"/>
          <a:ea typeface="+mj-ea"/>
          <a:cs typeface="+mj-cs"/>
        </a:defRPr>
      </a:lvl1pPr>
      <a:lvl2pPr algn="l" rtl="0" eaLnBrk="0" fontAlgn="base" hangingPunct="0">
        <a:spcBef>
          <a:spcPct val="0"/>
        </a:spcBef>
        <a:spcAft>
          <a:spcPct val="0"/>
        </a:spcAft>
        <a:defRPr sz="3000">
          <a:solidFill>
            <a:schemeClr val="bg1"/>
          </a:solidFill>
          <a:latin typeface="Arial Bold" pitchFamily="1" charset="0"/>
          <a:ea typeface="Osaka" pitchFamily="1" charset="-128"/>
        </a:defRPr>
      </a:lvl2pPr>
      <a:lvl3pPr algn="l" rtl="0" eaLnBrk="0" fontAlgn="base" hangingPunct="0">
        <a:spcBef>
          <a:spcPct val="0"/>
        </a:spcBef>
        <a:spcAft>
          <a:spcPct val="0"/>
        </a:spcAft>
        <a:defRPr sz="3000">
          <a:solidFill>
            <a:schemeClr val="bg1"/>
          </a:solidFill>
          <a:latin typeface="Arial Bold" pitchFamily="1" charset="0"/>
          <a:ea typeface="Osaka" pitchFamily="1" charset="-128"/>
        </a:defRPr>
      </a:lvl3pPr>
      <a:lvl4pPr algn="l" rtl="0" eaLnBrk="0" fontAlgn="base" hangingPunct="0">
        <a:spcBef>
          <a:spcPct val="0"/>
        </a:spcBef>
        <a:spcAft>
          <a:spcPct val="0"/>
        </a:spcAft>
        <a:defRPr sz="3000">
          <a:solidFill>
            <a:schemeClr val="bg1"/>
          </a:solidFill>
          <a:latin typeface="Arial Bold" pitchFamily="1" charset="0"/>
          <a:ea typeface="Osaka" pitchFamily="1" charset="-128"/>
        </a:defRPr>
      </a:lvl4pPr>
      <a:lvl5pPr algn="l" rtl="0" eaLnBrk="0" fontAlgn="base" hangingPunct="0">
        <a:spcBef>
          <a:spcPct val="0"/>
        </a:spcBef>
        <a:spcAft>
          <a:spcPct val="0"/>
        </a:spcAft>
        <a:defRPr sz="3000">
          <a:solidFill>
            <a:schemeClr val="bg1"/>
          </a:solidFill>
          <a:latin typeface="Arial Bold" pitchFamily="1" charset="0"/>
          <a:ea typeface="Osaka" pitchFamily="1" charset="-128"/>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Powerpoint Presentation Banner"/>
          <p:cNvPicPr>
            <a:picLocks noChangeAspect="1" noChangeArrowheads="1"/>
          </p:cNvPicPr>
          <p:nvPr userDrawn="1"/>
        </p:nvPicPr>
        <p:blipFill>
          <a:blip r:embed="rId13" cstate="print"/>
          <a:srcRect/>
          <a:stretch>
            <a:fillRect/>
          </a:stretch>
        </p:blipFill>
        <p:spPr bwMode="auto">
          <a:xfrm>
            <a:off x="0" y="5961063"/>
            <a:ext cx="9144000" cy="896937"/>
          </a:xfrm>
          <a:prstGeom prst="rect">
            <a:avLst/>
          </a:prstGeom>
          <a:noFill/>
          <a:ln w="9525">
            <a:noFill/>
            <a:miter lim="800000"/>
            <a:headEnd/>
            <a:tailEnd/>
          </a:ln>
        </p:spPr>
      </p:pic>
      <p:pic>
        <p:nvPicPr>
          <p:cNvPr id="1027" name="Picture 9" descr="Powerpoint Presentation T Banner"/>
          <p:cNvPicPr>
            <a:picLocks noChangeAspect="1" noChangeArrowheads="1"/>
          </p:cNvPicPr>
          <p:nvPr userDrawn="1"/>
        </p:nvPicPr>
        <p:blipFill>
          <a:blip r:embed="rId14" cstate="print"/>
          <a:srcRect/>
          <a:stretch>
            <a:fillRect/>
          </a:stretch>
        </p:blipFill>
        <p:spPr bwMode="auto">
          <a:xfrm>
            <a:off x="-15875" y="0"/>
            <a:ext cx="9177338" cy="1143000"/>
          </a:xfrm>
          <a:prstGeom prst="rect">
            <a:avLst/>
          </a:prstGeom>
          <a:noFill/>
          <a:ln w="9525">
            <a:noFill/>
            <a:miter lim="800000"/>
            <a:headEnd/>
            <a:tailEnd/>
          </a:ln>
        </p:spPr>
      </p:pic>
      <p:sp>
        <p:nvSpPr>
          <p:cNvPr id="1028" name="Rectangle 2"/>
          <p:cNvSpPr>
            <a:spLocks noGrp="1" noChangeArrowheads="1"/>
          </p:cNvSpPr>
          <p:nvPr>
            <p:ph type="title"/>
          </p:nvPr>
        </p:nvSpPr>
        <p:spPr bwMode="auto">
          <a:xfrm>
            <a:off x="152400" y="76200"/>
            <a:ext cx="7772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152400" y="1295400"/>
            <a:ext cx="8763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eaLnBrk="0" fontAlgn="base" hangingPunct="0">
              <a:spcBef>
                <a:spcPct val="0"/>
              </a:spcBef>
              <a:spcAft>
                <a:spcPct val="0"/>
              </a:spcAft>
              <a:defRPr/>
            </a:pPr>
            <a:endParaRPr lang="en-US">
              <a:solidFill>
                <a:srgbClr val="000000"/>
              </a:solidFill>
            </a:endParaRPr>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eaLnBrk="0" fontAlgn="base" hangingPunct="0">
              <a:spcBef>
                <a:spcPct val="0"/>
              </a:spcBef>
              <a:spcAft>
                <a:spcPct val="0"/>
              </a:spcAft>
              <a:defRPr/>
            </a:pPr>
            <a:endParaRPr lang="en-US">
              <a:solidFill>
                <a:srgbClr val="000000"/>
              </a:solidFill>
            </a:endParaRPr>
          </a:p>
        </p:txBody>
      </p:sp>
      <p:sp>
        <p:nvSpPr>
          <p:cNvPr id="5126" name="Rectangle 6"/>
          <p:cNvSpPr>
            <a:spLocks noGrp="1" noChangeArrowheads="1"/>
          </p:cNvSpPr>
          <p:nvPr>
            <p:ph type="sldNum" sz="quarter" idx="4"/>
          </p:nvPr>
        </p:nvSpPr>
        <p:spPr bwMode="auto">
          <a:xfrm>
            <a:off x="6934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chemeClr val="bg2"/>
                </a:solidFill>
                <a:latin typeface="Arial Bold Italic" pitchFamily="1" charset="0"/>
                <a:ea typeface="+mn-ea"/>
              </a:defRPr>
            </a:lvl1pPr>
          </a:lstStyle>
          <a:p>
            <a:pPr eaLnBrk="0" fontAlgn="base" hangingPunct="0">
              <a:spcBef>
                <a:spcPct val="0"/>
              </a:spcBef>
              <a:spcAft>
                <a:spcPct val="0"/>
              </a:spcAft>
              <a:defRPr/>
            </a:pPr>
            <a:fld id="{93A48D7A-90BD-4FC4-BA69-5234ABFB3132}" type="slidenum">
              <a:rPr lang="en-US">
                <a:solidFill>
                  <a:srgbClr val="808080"/>
                </a:solidFill>
              </a:rPr>
              <a:pPr eaLnBrk="0" fontAlgn="base" hangingPunct="0">
                <a:spcBef>
                  <a:spcPct val="0"/>
                </a:spcBef>
                <a:spcAft>
                  <a:spcPct val="0"/>
                </a:spcAft>
                <a:defRPr/>
              </a:pPr>
              <a:t>‹#›</a:t>
            </a:fld>
            <a:endParaRPr lang="en-US" sz="1400">
              <a:solidFill>
                <a:srgbClr val="808080"/>
              </a:solidFill>
            </a:endParaRPr>
          </a:p>
        </p:txBody>
      </p:sp>
    </p:spTree>
    <p:extLst>
      <p:ext uri="{BB962C8B-B14F-4D97-AF65-F5344CB8AC3E}">
        <p14:creationId xmlns:p14="http://schemas.microsoft.com/office/powerpoint/2010/main" val="102391924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0" fontAlgn="base" hangingPunct="0">
        <a:spcBef>
          <a:spcPct val="0"/>
        </a:spcBef>
        <a:spcAft>
          <a:spcPct val="0"/>
        </a:spcAft>
        <a:defRPr sz="3000">
          <a:solidFill>
            <a:schemeClr val="bg1"/>
          </a:solidFill>
          <a:latin typeface="+mj-lt"/>
          <a:ea typeface="+mj-ea"/>
          <a:cs typeface="+mj-cs"/>
        </a:defRPr>
      </a:lvl1pPr>
      <a:lvl2pPr algn="l" rtl="0" eaLnBrk="0" fontAlgn="base" hangingPunct="0">
        <a:spcBef>
          <a:spcPct val="0"/>
        </a:spcBef>
        <a:spcAft>
          <a:spcPct val="0"/>
        </a:spcAft>
        <a:defRPr sz="3000">
          <a:solidFill>
            <a:schemeClr val="bg1"/>
          </a:solidFill>
          <a:latin typeface="Arial Bold" pitchFamily="1" charset="0"/>
          <a:ea typeface="Osaka" pitchFamily="1" charset="-128"/>
        </a:defRPr>
      </a:lvl2pPr>
      <a:lvl3pPr algn="l" rtl="0" eaLnBrk="0" fontAlgn="base" hangingPunct="0">
        <a:spcBef>
          <a:spcPct val="0"/>
        </a:spcBef>
        <a:spcAft>
          <a:spcPct val="0"/>
        </a:spcAft>
        <a:defRPr sz="3000">
          <a:solidFill>
            <a:schemeClr val="bg1"/>
          </a:solidFill>
          <a:latin typeface="Arial Bold" pitchFamily="1" charset="0"/>
          <a:ea typeface="Osaka" pitchFamily="1" charset="-128"/>
        </a:defRPr>
      </a:lvl3pPr>
      <a:lvl4pPr algn="l" rtl="0" eaLnBrk="0" fontAlgn="base" hangingPunct="0">
        <a:spcBef>
          <a:spcPct val="0"/>
        </a:spcBef>
        <a:spcAft>
          <a:spcPct val="0"/>
        </a:spcAft>
        <a:defRPr sz="3000">
          <a:solidFill>
            <a:schemeClr val="bg1"/>
          </a:solidFill>
          <a:latin typeface="Arial Bold" pitchFamily="1" charset="0"/>
          <a:ea typeface="Osaka" pitchFamily="1" charset="-128"/>
        </a:defRPr>
      </a:lvl4pPr>
      <a:lvl5pPr algn="l" rtl="0" eaLnBrk="0" fontAlgn="base" hangingPunct="0">
        <a:spcBef>
          <a:spcPct val="0"/>
        </a:spcBef>
        <a:spcAft>
          <a:spcPct val="0"/>
        </a:spcAft>
        <a:defRPr sz="3000">
          <a:solidFill>
            <a:schemeClr val="bg1"/>
          </a:solidFill>
          <a:latin typeface="Arial Bold" pitchFamily="1" charset="0"/>
          <a:ea typeface="Osaka" pitchFamily="1" charset="-128"/>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Powerpoint Presentation Banner"/>
          <p:cNvPicPr>
            <a:picLocks noChangeAspect="1" noChangeArrowheads="1"/>
          </p:cNvPicPr>
          <p:nvPr userDrawn="1"/>
        </p:nvPicPr>
        <p:blipFill>
          <a:blip r:embed="rId13" cstate="print"/>
          <a:srcRect/>
          <a:stretch>
            <a:fillRect/>
          </a:stretch>
        </p:blipFill>
        <p:spPr bwMode="auto">
          <a:xfrm>
            <a:off x="0" y="5961063"/>
            <a:ext cx="9144000" cy="896937"/>
          </a:xfrm>
          <a:prstGeom prst="rect">
            <a:avLst/>
          </a:prstGeom>
          <a:noFill/>
          <a:ln w="9525">
            <a:noFill/>
            <a:miter lim="800000"/>
            <a:headEnd/>
            <a:tailEnd/>
          </a:ln>
        </p:spPr>
      </p:pic>
      <p:pic>
        <p:nvPicPr>
          <p:cNvPr id="1027" name="Picture 9" descr="Powerpoint Presentation T Banner"/>
          <p:cNvPicPr>
            <a:picLocks noChangeAspect="1" noChangeArrowheads="1"/>
          </p:cNvPicPr>
          <p:nvPr userDrawn="1"/>
        </p:nvPicPr>
        <p:blipFill>
          <a:blip r:embed="rId14" cstate="print"/>
          <a:srcRect/>
          <a:stretch>
            <a:fillRect/>
          </a:stretch>
        </p:blipFill>
        <p:spPr bwMode="auto">
          <a:xfrm>
            <a:off x="-15875" y="0"/>
            <a:ext cx="9177338" cy="1143000"/>
          </a:xfrm>
          <a:prstGeom prst="rect">
            <a:avLst/>
          </a:prstGeom>
          <a:noFill/>
          <a:ln w="9525">
            <a:noFill/>
            <a:miter lim="800000"/>
            <a:headEnd/>
            <a:tailEnd/>
          </a:ln>
        </p:spPr>
      </p:pic>
      <p:sp>
        <p:nvSpPr>
          <p:cNvPr id="1028" name="Rectangle 2"/>
          <p:cNvSpPr>
            <a:spLocks noGrp="1" noChangeArrowheads="1"/>
          </p:cNvSpPr>
          <p:nvPr>
            <p:ph type="title"/>
          </p:nvPr>
        </p:nvSpPr>
        <p:spPr bwMode="auto">
          <a:xfrm>
            <a:off x="152400" y="76200"/>
            <a:ext cx="7772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152400" y="1295400"/>
            <a:ext cx="8763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eaLnBrk="0" fontAlgn="base" hangingPunct="0">
              <a:spcBef>
                <a:spcPct val="0"/>
              </a:spcBef>
              <a:spcAft>
                <a:spcPct val="0"/>
              </a:spcAft>
              <a:defRPr/>
            </a:pPr>
            <a:endParaRPr lang="en-US">
              <a:solidFill>
                <a:srgbClr val="000000"/>
              </a:solidFill>
            </a:endParaRPr>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eaLnBrk="0" fontAlgn="base" hangingPunct="0">
              <a:spcBef>
                <a:spcPct val="0"/>
              </a:spcBef>
              <a:spcAft>
                <a:spcPct val="0"/>
              </a:spcAft>
              <a:defRPr/>
            </a:pPr>
            <a:endParaRPr lang="en-US">
              <a:solidFill>
                <a:srgbClr val="000000"/>
              </a:solidFill>
            </a:endParaRPr>
          </a:p>
        </p:txBody>
      </p:sp>
      <p:sp>
        <p:nvSpPr>
          <p:cNvPr id="5126" name="Rectangle 6"/>
          <p:cNvSpPr>
            <a:spLocks noGrp="1" noChangeArrowheads="1"/>
          </p:cNvSpPr>
          <p:nvPr>
            <p:ph type="sldNum" sz="quarter" idx="4"/>
          </p:nvPr>
        </p:nvSpPr>
        <p:spPr bwMode="auto">
          <a:xfrm>
            <a:off x="6934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chemeClr val="bg2"/>
                </a:solidFill>
                <a:latin typeface="Arial Bold Italic" pitchFamily="1" charset="0"/>
                <a:ea typeface="+mn-ea"/>
              </a:defRPr>
            </a:lvl1pPr>
          </a:lstStyle>
          <a:p>
            <a:pPr eaLnBrk="0" fontAlgn="base" hangingPunct="0">
              <a:spcBef>
                <a:spcPct val="0"/>
              </a:spcBef>
              <a:spcAft>
                <a:spcPct val="0"/>
              </a:spcAft>
              <a:defRPr/>
            </a:pPr>
            <a:fld id="{93A48D7A-90BD-4FC4-BA69-5234ABFB3132}" type="slidenum">
              <a:rPr lang="en-US">
                <a:solidFill>
                  <a:srgbClr val="808080"/>
                </a:solidFill>
              </a:rPr>
              <a:pPr eaLnBrk="0" fontAlgn="base" hangingPunct="0">
                <a:spcBef>
                  <a:spcPct val="0"/>
                </a:spcBef>
                <a:spcAft>
                  <a:spcPct val="0"/>
                </a:spcAft>
                <a:defRPr/>
              </a:pPr>
              <a:t>‹#›</a:t>
            </a:fld>
            <a:endParaRPr lang="en-US" sz="1400">
              <a:solidFill>
                <a:srgbClr val="808080"/>
              </a:solidFill>
            </a:endParaRPr>
          </a:p>
        </p:txBody>
      </p:sp>
    </p:spTree>
    <p:extLst>
      <p:ext uri="{BB962C8B-B14F-4D97-AF65-F5344CB8AC3E}">
        <p14:creationId xmlns:p14="http://schemas.microsoft.com/office/powerpoint/2010/main" val="1864584704"/>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0" fontAlgn="base" hangingPunct="0">
        <a:spcBef>
          <a:spcPct val="0"/>
        </a:spcBef>
        <a:spcAft>
          <a:spcPct val="0"/>
        </a:spcAft>
        <a:defRPr sz="3000">
          <a:solidFill>
            <a:schemeClr val="bg1"/>
          </a:solidFill>
          <a:latin typeface="+mj-lt"/>
          <a:ea typeface="+mj-ea"/>
          <a:cs typeface="+mj-cs"/>
        </a:defRPr>
      </a:lvl1pPr>
      <a:lvl2pPr algn="l" rtl="0" eaLnBrk="0" fontAlgn="base" hangingPunct="0">
        <a:spcBef>
          <a:spcPct val="0"/>
        </a:spcBef>
        <a:spcAft>
          <a:spcPct val="0"/>
        </a:spcAft>
        <a:defRPr sz="3000">
          <a:solidFill>
            <a:schemeClr val="bg1"/>
          </a:solidFill>
          <a:latin typeface="Arial Bold" pitchFamily="1" charset="0"/>
          <a:ea typeface="Osaka" pitchFamily="1" charset="-128"/>
        </a:defRPr>
      </a:lvl2pPr>
      <a:lvl3pPr algn="l" rtl="0" eaLnBrk="0" fontAlgn="base" hangingPunct="0">
        <a:spcBef>
          <a:spcPct val="0"/>
        </a:spcBef>
        <a:spcAft>
          <a:spcPct val="0"/>
        </a:spcAft>
        <a:defRPr sz="3000">
          <a:solidFill>
            <a:schemeClr val="bg1"/>
          </a:solidFill>
          <a:latin typeface="Arial Bold" pitchFamily="1" charset="0"/>
          <a:ea typeface="Osaka" pitchFamily="1" charset="-128"/>
        </a:defRPr>
      </a:lvl3pPr>
      <a:lvl4pPr algn="l" rtl="0" eaLnBrk="0" fontAlgn="base" hangingPunct="0">
        <a:spcBef>
          <a:spcPct val="0"/>
        </a:spcBef>
        <a:spcAft>
          <a:spcPct val="0"/>
        </a:spcAft>
        <a:defRPr sz="3000">
          <a:solidFill>
            <a:schemeClr val="bg1"/>
          </a:solidFill>
          <a:latin typeface="Arial Bold" pitchFamily="1" charset="0"/>
          <a:ea typeface="Osaka" pitchFamily="1" charset="-128"/>
        </a:defRPr>
      </a:lvl4pPr>
      <a:lvl5pPr algn="l" rtl="0" eaLnBrk="0" fontAlgn="base" hangingPunct="0">
        <a:spcBef>
          <a:spcPct val="0"/>
        </a:spcBef>
        <a:spcAft>
          <a:spcPct val="0"/>
        </a:spcAft>
        <a:defRPr sz="3000">
          <a:solidFill>
            <a:schemeClr val="bg1"/>
          </a:solidFill>
          <a:latin typeface="Arial Bold" pitchFamily="1" charset="0"/>
          <a:ea typeface="Osaka" pitchFamily="1" charset="-128"/>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Powerpoint Presentation Banner"/>
          <p:cNvPicPr>
            <a:picLocks noChangeAspect="1" noChangeArrowheads="1"/>
          </p:cNvPicPr>
          <p:nvPr userDrawn="1"/>
        </p:nvPicPr>
        <p:blipFill>
          <a:blip r:embed="rId13" cstate="print"/>
          <a:srcRect/>
          <a:stretch>
            <a:fillRect/>
          </a:stretch>
        </p:blipFill>
        <p:spPr bwMode="auto">
          <a:xfrm>
            <a:off x="0" y="5961063"/>
            <a:ext cx="9144000" cy="896937"/>
          </a:xfrm>
          <a:prstGeom prst="rect">
            <a:avLst/>
          </a:prstGeom>
          <a:noFill/>
          <a:ln w="9525">
            <a:noFill/>
            <a:miter lim="800000"/>
            <a:headEnd/>
            <a:tailEnd/>
          </a:ln>
        </p:spPr>
      </p:pic>
      <p:pic>
        <p:nvPicPr>
          <p:cNvPr id="1027" name="Picture 9" descr="Powerpoint Presentation T Banner"/>
          <p:cNvPicPr>
            <a:picLocks noChangeAspect="1" noChangeArrowheads="1"/>
          </p:cNvPicPr>
          <p:nvPr userDrawn="1"/>
        </p:nvPicPr>
        <p:blipFill>
          <a:blip r:embed="rId14" cstate="print"/>
          <a:srcRect/>
          <a:stretch>
            <a:fillRect/>
          </a:stretch>
        </p:blipFill>
        <p:spPr bwMode="auto">
          <a:xfrm>
            <a:off x="-15875" y="0"/>
            <a:ext cx="9177338" cy="1143000"/>
          </a:xfrm>
          <a:prstGeom prst="rect">
            <a:avLst/>
          </a:prstGeom>
          <a:noFill/>
          <a:ln w="9525">
            <a:noFill/>
            <a:miter lim="800000"/>
            <a:headEnd/>
            <a:tailEnd/>
          </a:ln>
        </p:spPr>
      </p:pic>
      <p:sp>
        <p:nvSpPr>
          <p:cNvPr id="1028" name="Rectangle 2"/>
          <p:cNvSpPr>
            <a:spLocks noGrp="1" noChangeArrowheads="1"/>
          </p:cNvSpPr>
          <p:nvPr>
            <p:ph type="title"/>
          </p:nvPr>
        </p:nvSpPr>
        <p:spPr bwMode="auto">
          <a:xfrm>
            <a:off x="152400" y="76200"/>
            <a:ext cx="7772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152400" y="1295400"/>
            <a:ext cx="8763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eaLnBrk="0" fontAlgn="base" hangingPunct="0">
              <a:spcBef>
                <a:spcPct val="0"/>
              </a:spcBef>
              <a:spcAft>
                <a:spcPct val="0"/>
              </a:spcAft>
              <a:defRPr/>
            </a:pPr>
            <a:endParaRPr lang="en-US">
              <a:solidFill>
                <a:srgbClr val="000000"/>
              </a:solidFill>
            </a:endParaRPr>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eaLnBrk="0" fontAlgn="base" hangingPunct="0">
              <a:spcBef>
                <a:spcPct val="0"/>
              </a:spcBef>
              <a:spcAft>
                <a:spcPct val="0"/>
              </a:spcAft>
              <a:defRPr/>
            </a:pPr>
            <a:endParaRPr lang="en-US">
              <a:solidFill>
                <a:srgbClr val="000000"/>
              </a:solidFill>
            </a:endParaRPr>
          </a:p>
        </p:txBody>
      </p:sp>
      <p:sp>
        <p:nvSpPr>
          <p:cNvPr id="5126" name="Rectangle 6"/>
          <p:cNvSpPr>
            <a:spLocks noGrp="1" noChangeArrowheads="1"/>
          </p:cNvSpPr>
          <p:nvPr>
            <p:ph type="sldNum" sz="quarter" idx="4"/>
          </p:nvPr>
        </p:nvSpPr>
        <p:spPr bwMode="auto">
          <a:xfrm>
            <a:off x="6934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chemeClr val="bg2"/>
                </a:solidFill>
                <a:latin typeface="Arial Bold Italic" pitchFamily="1" charset="0"/>
                <a:ea typeface="+mn-ea"/>
              </a:defRPr>
            </a:lvl1pPr>
          </a:lstStyle>
          <a:p>
            <a:pPr eaLnBrk="0" fontAlgn="base" hangingPunct="0">
              <a:spcBef>
                <a:spcPct val="0"/>
              </a:spcBef>
              <a:spcAft>
                <a:spcPct val="0"/>
              </a:spcAft>
              <a:defRPr/>
            </a:pPr>
            <a:fld id="{93A48D7A-90BD-4FC4-BA69-5234ABFB3132}" type="slidenum">
              <a:rPr lang="en-US">
                <a:solidFill>
                  <a:srgbClr val="808080"/>
                </a:solidFill>
              </a:rPr>
              <a:pPr eaLnBrk="0" fontAlgn="base" hangingPunct="0">
                <a:spcBef>
                  <a:spcPct val="0"/>
                </a:spcBef>
                <a:spcAft>
                  <a:spcPct val="0"/>
                </a:spcAft>
                <a:defRPr/>
              </a:pPr>
              <a:t>‹#›</a:t>
            </a:fld>
            <a:endParaRPr lang="en-US" sz="1400">
              <a:solidFill>
                <a:srgbClr val="808080"/>
              </a:solidFill>
            </a:endParaRPr>
          </a:p>
        </p:txBody>
      </p:sp>
    </p:spTree>
    <p:extLst>
      <p:ext uri="{BB962C8B-B14F-4D97-AF65-F5344CB8AC3E}">
        <p14:creationId xmlns:p14="http://schemas.microsoft.com/office/powerpoint/2010/main" val="2557708765"/>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l" rtl="0" eaLnBrk="0" fontAlgn="base" hangingPunct="0">
        <a:spcBef>
          <a:spcPct val="0"/>
        </a:spcBef>
        <a:spcAft>
          <a:spcPct val="0"/>
        </a:spcAft>
        <a:defRPr sz="3000">
          <a:solidFill>
            <a:schemeClr val="bg1"/>
          </a:solidFill>
          <a:latin typeface="+mj-lt"/>
          <a:ea typeface="+mj-ea"/>
          <a:cs typeface="+mj-cs"/>
        </a:defRPr>
      </a:lvl1pPr>
      <a:lvl2pPr algn="l" rtl="0" eaLnBrk="0" fontAlgn="base" hangingPunct="0">
        <a:spcBef>
          <a:spcPct val="0"/>
        </a:spcBef>
        <a:spcAft>
          <a:spcPct val="0"/>
        </a:spcAft>
        <a:defRPr sz="3000">
          <a:solidFill>
            <a:schemeClr val="bg1"/>
          </a:solidFill>
          <a:latin typeface="Arial Bold" pitchFamily="1" charset="0"/>
          <a:ea typeface="Osaka" pitchFamily="1" charset="-128"/>
        </a:defRPr>
      </a:lvl2pPr>
      <a:lvl3pPr algn="l" rtl="0" eaLnBrk="0" fontAlgn="base" hangingPunct="0">
        <a:spcBef>
          <a:spcPct val="0"/>
        </a:spcBef>
        <a:spcAft>
          <a:spcPct val="0"/>
        </a:spcAft>
        <a:defRPr sz="3000">
          <a:solidFill>
            <a:schemeClr val="bg1"/>
          </a:solidFill>
          <a:latin typeface="Arial Bold" pitchFamily="1" charset="0"/>
          <a:ea typeface="Osaka" pitchFamily="1" charset="-128"/>
        </a:defRPr>
      </a:lvl3pPr>
      <a:lvl4pPr algn="l" rtl="0" eaLnBrk="0" fontAlgn="base" hangingPunct="0">
        <a:spcBef>
          <a:spcPct val="0"/>
        </a:spcBef>
        <a:spcAft>
          <a:spcPct val="0"/>
        </a:spcAft>
        <a:defRPr sz="3000">
          <a:solidFill>
            <a:schemeClr val="bg1"/>
          </a:solidFill>
          <a:latin typeface="Arial Bold" pitchFamily="1" charset="0"/>
          <a:ea typeface="Osaka" pitchFamily="1" charset="-128"/>
        </a:defRPr>
      </a:lvl4pPr>
      <a:lvl5pPr algn="l" rtl="0" eaLnBrk="0" fontAlgn="base" hangingPunct="0">
        <a:spcBef>
          <a:spcPct val="0"/>
        </a:spcBef>
        <a:spcAft>
          <a:spcPct val="0"/>
        </a:spcAft>
        <a:defRPr sz="3000">
          <a:solidFill>
            <a:schemeClr val="bg1"/>
          </a:solidFill>
          <a:latin typeface="Arial Bold" pitchFamily="1" charset="0"/>
          <a:ea typeface="Osaka" pitchFamily="1" charset="-128"/>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Powerpoint Presentation Banner"/>
          <p:cNvPicPr>
            <a:picLocks noChangeAspect="1" noChangeArrowheads="1"/>
          </p:cNvPicPr>
          <p:nvPr userDrawn="1"/>
        </p:nvPicPr>
        <p:blipFill>
          <a:blip r:embed="rId13" cstate="print"/>
          <a:srcRect/>
          <a:stretch>
            <a:fillRect/>
          </a:stretch>
        </p:blipFill>
        <p:spPr bwMode="auto">
          <a:xfrm>
            <a:off x="0" y="5961063"/>
            <a:ext cx="9144000" cy="896937"/>
          </a:xfrm>
          <a:prstGeom prst="rect">
            <a:avLst/>
          </a:prstGeom>
          <a:noFill/>
          <a:ln w="9525">
            <a:noFill/>
            <a:miter lim="800000"/>
            <a:headEnd/>
            <a:tailEnd/>
          </a:ln>
        </p:spPr>
      </p:pic>
      <p:pic>
        <p:nvPicPr>
          <p:cNvPr id="1027" name="Picture 9" descr="Powerpoint Presentation T Banner"/>
          <p:cNvPicPr>
            <a:picLocks noChangeAspect="1" noChangeArrowheads="1"/>
          </p:cNvPicPr>
          <p:nvPr userDrawn="1"/>
        </p:nvPicPr>
        <p:blipFill>
          <a:blip r:embed="rId14" cstate="print"/>
          <a:srcRect/>
          <a:stretch>
            <a:fillRect/>
          </a:stretch>
        </p:blipFill>
        <p:spPr bwMode="auto">
          <a:xfrm>
            <a:off x="-15875" y="0"/>
            <a:ext cx="9177338" cy="1143000"/>
          </a:xfrm>
          <a:prstGeom prst="rect">
            <a:avLst/>
          </a:prstGeom>
          <a:noFill/>
          <a:ln w="9525">
            <a:noFill/>
            <a:miter lim="800000"/>
            <a:headEnd/>
            <a:tailEnd/>
          </a:ln>
        </p:spPr>
      </p:pic>
      <p:sp>
        <p:nvSpPr>
          <p:cNvPr id="1028" name="Rectangle 2"/>
          <p:cNvSpPr>
            <a:spLocks noGrp="1" noChangeArrowheads="1"/>
          </p:cNvSpPr>
          <p:nvPr>
            <p:ph type="title"/>
          </p:nvPr>
        </p:nvSpPr>
        <p:spPr bwMode="auto">
          <a:xfrm>
            <a:off x="152400" y="76200"/>
            <a:ext cx="7772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152400" y="1295400"/>
            <a:ext cx="8763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eaLnBrk="0" fontAlgn="base" hangingPunct="0">
              <a:spcBef>
                <a:spcPct val="0"/>
              </a:spcBef>
              <a:spcAft>
                <a:spcPct val="0"/>
              </a:spcAft>
              <a:defRPr/>
            </a:pPr>
            <a:endParaRPr lang="en-US">
              <a:solidFill>
                <a:srgbClr val="000000"/>
              </a:solidFill>
            </a:endParaRPr>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eaLnBrk="0" fontAlgn="base" hangingPunct="0">
              <a:spcBef>
                <a:spcPct val="0"/>
              </a:spcBef>
              <a:spcAft>
                <a:spcPct val="0"/>
              </a:spcAft>
              <a:defRPr/>
            </a:pPr>
            <a:endParaRPr lang="en-US">
              <a:solidFill>
                <a:srgbClr val="000000"/>
              </a:solidFill>
            </a:endParaRPr>
          </a:p>
        </p:txBody>
      </p:sp>
      <p:sp>
        <p:nvSpPr>
          <p:cNvPr id="5126" name="Rectangle 6"/>
          <p:cNvSpPr>
            <a:spLocks noGrp="1" noChangeArrowheads="1"/>
          </p:cNvSpPr>
          <p:nvPr>
            <p:ph type="sldNum" sz="quarter" idx="4"/>
          </p:nvPr>
        </p:nvSpPr>
        <p:spPr bwMode="auto">
          <a:xfrm>
            <a:off x="6934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chemeClr val="bg2"/>
                </a:solidFill>
                <a:latin typeface="Arial Bold Italic" pitchFamily="1" charset="0"/>
                <a:ea typeface="+mn-ea"/>
              </a:defRPr>
            </a:lvl1pPr>
          </a:lstStyle>
          <a:p>
            <a:pPr eaLnBrk="0" fontAlgn="base" hangingPunct="0">
              <a:spcBef>
                <a:spcPct val="0"/>
              </a:spcBef>
              <a:spcAft>
                <a:spcPct val="0"/>
              </a:spcAft>
              <a:defRPr/>
            </a:pPr>
            <a:fld id="{93A48D7A-90BD-4FC4-BA69-5234ABFB3132}" type="slidenum">
              <a:rPr lang="en-US">
                <a:solidFill>
                  <a:srgbClr val="808080"/>
                </a:solidFill>
              </a:rPr>
              <a:pPr eaLnBrk="0" fontAlgn="base" hangingPunct="0">
                <a:spcBef>
                  <a:spcPct val="0"/>
                </a:spcBef>
                <a:spcAft>
                  <a:spcPct val="0"/>
                </a:spcAft>
                <a:defRPr/>
              </a:pPr>
              <a:t>‹#›</a:t>
            </a:fld>
            <a:endParaRPr lang="en-US" sz="1400">
              <a:solidFill>
                <a:srgbClr val="808080"/>
              </a:solidFill>
            </a:endParaRPr>
          </a:p>
        </p:txBody>
      </p:sp>
    </p:spTree>
    <p:extLst>
      <p:ext uri="{BB962C8B-B14F-4D97-AF65-F5344CB8AC3E}">
        <p14:creationId xmlns:p14="http://schemas.microsoft.com/office/powerpoint/2010/main" val="1070481696"/>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hf hdr="0" ftr="0" dt="0"/>
  <p:txStyles>
    <p:titleStyle>
      <a:lvl1pPr algn="l" rtl="0" eaLnBrk="0" fontAlgn="base" hangingPunct="0">
        <a:spcBef>
          <a:spcPct val="0"/>
        </a:spcBef>
        <a:spcAft>
          <a:spcPct val="0"/>
        </a:spcAft>
        <a:defRPr sz="3000">
          <a:solidFill>
            <a:schemeClr val="bg1"/>
          </a:solidFill>
          <a:latin typeface="+mj-lt"/>
          <a:ea typeface="+mj-ea"/>
          <a:cs typeface="+mj-cs"/>
        </a:defRPr>
      </a:lvl1pPr>
      <a:lvl2pPr algn="l" rtl="0" eaLnBrk="0" fontAlgn="base" hangingPunct="0">
        <a:spcBef>
          <a:spcPct val="0"/>
        </a:spcBef>
        <a:spcAft>
          <a:spcPct val="0"/>
        </a:spcAft>
        <a:defRPr sz="3000">
          <a:solidFill>
            <a:schemeClr val="bg1"/>
          </a:solidFill>
          <a:latin typeface="Arial Bold" pitchFamily="1" charset="0"/>
          <a:ea typeface="Osaka" pitchFamily="1" charset="-128"/>
        </a:defRPr>
      </a:lvl2pPr>
      <a:lvl3pPr algn="l" rtl="0" eaLnBrk="0" fontAlgn="base" hangingPunct="0">
        <a:spcBef>
          <a:spcPct val="0"/>
        </a:spcBef>
        <a:spcAft>
          <a:spcPct val="0"/>
        </a:spcAft>
        <a:defRPr sz="3000">
          <a:solidFill>
            <a:schemeClr val="bg1"/>
          </a:solidFill>
          <a:latin typeface="Arial Bold" pitchFamily="1" charset="0"/>
          <a:ea typeface="Osaka" pitchFamily="1" charset="-128"/>
        </a:defRPr>
      </a:lvl3pPr>
      <a:lvl4pPr algn="l" rtl="0" eaLnBrk="0" fontAlgn="base" hangingPunct="0">
        <a:spcBef>
          <a:spcPct val="0"/>
        </a:spcBef>
        <a:spcAft>
          <a:spcPct val="0"/>
        </a:spcAft>
        <a:defRPr sz="3000">
          <a:solidFill>
            <a:schemeClr val="bg1"/>
          </a:solidFill>
          <a:latin typeface="Arial Bold" pitchFamily="1" charset="0"/>
          <a:ea typeface="Osaka" pitchFamily="1" charset="-128"/>
        </a:defRPr>
      </a:lvl4pPr>
      <a:lvl5pPr algn="l" rtl="0" eaLnBrk="0" fontAlgn="base" hangingPunct="0">
        <a:spcBef>
          <a:spcPct val="0"/>
        </a:spcBef>
        <a:spcAft>
          <a:spcPct val="0"/>
        </a:spcAft>
        <a:defRPr sz="3000">
          <a:solidFill>
            <a:schemeClr val="bg1"/>
          </a:solidFill>
          <a:latin typeface="Arial Bold" pitchFamily="1" charset="0"/>
          <a:ea typeface="Osaka" pitchFamily="1" charset="-128"/>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Powerpoint Presentation Banne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5961063"/>
            <a:ext cx="9144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9" descr="Powerpoint Presentation T Banne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875" y="0"/>
            <a:ext cx="91773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152400" y="76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p:cNvSpPr>
            <a:spLocks noGrp="1" noChangeArrowheads="1"/>
          </p:cNvSpPr>
          <p:nvPr>
            <p:ph type="body" idx="1"/>
          </p:nvPr>
        </p:nvSpPr>
        <p:spPr bwMode="auto">
          <a:xfrm>
            <a:off x="152400" y="1295400"/>
            <a:ext cx="8763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endParaRPr lang="en-US" altLang="en-US"/>
          </a:p>
        </p:txBody>
      </p:sp>
      <p:sp>
        <p:nvSpPr>
          <p:cNvPr id="5126" name="Rectangle 6"/>
          <p:cNvSpPr>
            <a:spLocks noGrp="1" noChangeArrowheads="1"/>
          </p:cNvSpPr>
          <p:nvPr>
            <p:ph type="sldNum" sz="quarter" idx="4"/>
          </p:nvPr>
        </p:nvSpPr>
        <p:spPr bwMode="auto">
          <a:xfrm>
            <a:off x="6934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b="1">
                <a:solidFill>
                  <a:schemeClr val="bg2"/>
                </a:solidFill>
                <a:latin typeface="Arial Bold Italic" pitchFamily="1" charset="0"/>
                <a:ea typeface="+mn-ea"/>
                <a:cs typeface="+mn-cs"/>
              </a:defRPr>
            </a:lvl1pPr>
          </a:lstStyle>
          <a:p>
            <a:pPr fontAlgn="base">
              <a:spcBef>
                <a:spcPct val="0"/>
              </a:spcBef>
              <a:spcAft>
                <a:spcPct val="0"/>
              </a:spcAft>
              <a:defRPr/>
            </a:pPr>
            <a:fld id="{F861B7F7-3B83-4B15-82AE-29C81BE7EFC7}" type="slidenum">
              <a:rPr lang="en-US">
                <a:solidFill>
                  <a:srgbClr val="D8D8D8"/>
                </a:solidFill>
              </a:rPr>
              <a:pPr fontAlgn="base">
                <a:spcBef>
                  <a:spcPct val="0"/>
                </a:spcBef>
                <a:spcAft>
                  <a:spcPct val="0"/>
                </a:spcAft>
                <a:defRPr/>
              </a:pPr>
              <a:t>‹#›</a:t>
            </a:fld>
            <a:endParaRPr lang="en-US" sz="1400" dirty="0">
              <a:solidFill>
                <a:srgbClr val="D8D8D8"/>
              </a:solidFill>
            </a:endParaRPr>
          </a:p>
        </p:txBody>
      </p:sp>
    </p:spTree>
    <p:extLst>
      <p:ext uri="{BB962C8B-B14F-4D97-AF65-F5344CB8AC3E}">
        <p14:creationId xmlns:p14="http://schemas.microsoft.com/office/powerpoint/2010/main" val="580553283"/>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Lst>
  <p:hf hdr="0" ftr="0" dt="0"/>
  <p:txStyles>
    <p:titleStyle>
      <a:lvl1pPr algn="l" rtl="0" eaLnBrk="0" fontAlgn="base" hangingPunct="0">
        <a:spcBef>
          <a:spcPct val="0"/>
        </a:spcBef>
        <a:spcAft>
          <a:spcPct val="0"/>
        </a:spcAft>
        <a:defRPr sz="3000" b="1">
          <a:solidFill>
            <a:schemeClr val="bg1"/>
          </a:solidFill>
          <a:latin typeface="Arial" pitchFamily="34" charset="0"/>
          <a:ea typeface="Osaka"/>
          <a:cs typeface="Osaka"/>
        </a:defRPr>
      </a:lvl1pPr>
      <a:lvl2pPr algn="l" rtl="0" eaLnBrk="0" fontAlgn="base" hangingPunct="0">
        <a:spcBef>
          <a:spcPct val="0"/>
        </a:spcBef>
        <a:spcAft>
          <a:spcPct val="0"/>
        </a:spcAft>
        <a:defRPr sz="3000" b="1">
          <a:solidFill>
            <a:schemeClr val="bg1"/>
          </a:solidFill>
          <a:latin typeface="Arial" pitchFamily="34" charset="0"/>
          <a:ea typeface="Osaka" pitchFamily="1" charset="-128"/>
          <a:cs typeface="Osaka"/>
        </a:defRPr>
      </a:lvl2pPr>
      <a:lvl3pPr algn="l" rtl="0" eaLnBrk="0" fontAlgn="base" hangingPunct="0">
        <a:spcBef>
          <a:spcPct val="0"/>
        </a:spcBef>
        <a:spcAft>
          <a:spcPct val="0"/>
        </a:spcAft>
        <a:defRPr sz="3000" b="1">
          <a:solidFill>
            <a:schemeClr val="bg1"/>
          </a:solidFill>
          <a:latin typeface="Arial" pitchFamily="34" charset="0"/>
          <a:ea typeface="Osaka" pitchFamily="1" charset="-128"/>
          <a:cs typeface="Osaka"/>
        </a:defRPr>
      </a:lvl3pPr>
      <a:lvl4pPr algn="l" rtl="0" eaLnBrk="0" fontAlgn="base" hangingPunct="0">
        <a:spcBef>
          <a:spcPct val="0"/>
        </a:spcBef>
        <a:spcAft>
          <a:spcPct val="0"/>
        </a:spcAft>
        <a:defRPr sz="3000" b="1">
          <a:solidFill>
            <a:schemeClr val="bg1"/>
          </a:solidFill>
          <a:latin typeface="Arial" pitchFamily="34" charset="0"/>
          <a:ea typeface="Osaka" pitchFamily="1" charset="-128"/>
          <a:cs typeface="Osaka"/>
        </a:defRPr>
      </a:lvl4pPr>
      <a:lvl5pPr algn="l" rtl="0" eaLnBrk="0" fontAlgn="base" hangingPunct="0">
        <a:spcBef>
          <a:spcPct val="0"/>
        </a:spcBef>
        <a:spcAft>
          <a:spcPct val="0"/>
        </a:spcAft>
        <a:defRPr sz="3000" b="1">
          <a:solidFill>
            <a:schemeClr val="bg1"/>
          </a:solidFill>
          <a:latin typeface="Arial" pitchFamily="34" charset="0"/>
          <a:ea typeface="Osaka" pitchFamily="1" charset="-128"/>
          <a:cs typeface="Osaka"/>
        </a:defRPr>
      </a:lvl5pPr>
      <a:lvl6pPr marL="457200" algn="l" rtl="0" eaLnBrk="1" fontAlgn="base" hangingPunct="1">
        <a:spcBef>
          <a:spcPct val="0"/>
        </a:spcBef>
        <a:spcAft>
          <a:spcPct val="0"/>
        </a:spcAft>
        <a:defRPr sz="3000">
          <a:solidFill>
            <a:schemeClr val="bg1"/>
          </a:solidFill>
          <a:latin typeface="Arial Bold" pitchFamily="1" charset="0"/>
          <a:ea typeface="Osaka" pitchFamily="1" charset="-128"/>
        </a:defRPr>
      </a:lvl6pPr>
      <a:lvl7pPr marL="914400" algn="l" rtl="0" eaLnBrk="1" fontAlgn="base" hangingPunct="1">
        <a:spcBef>
          <a:spcPct val="0"/>
        </a:spcBef>
        <a:spcAft>
          <a:spcPct val="0"/>
        </a:spcAft>
        <a:defRPr sz="3000">
          <a:solidFill>
            <a:schemeClr val="bg1"/>
          </a:solidFill>
          <a:latin typeface="Arial Bold" pitchFamily="1" charset="0"/>
          <a:ea typeface="Osaka" pitchFamily="1" charset="-128"/>
        </a:defRPr>
      </a:lvl7pPr>
      <a:lvl8pPr marL="1371600" algn="l" rtl="0" eaLnBrk="1" fontAlgn="base" hangingPunct="1">
        <a:spcBef>
          <a:spcPct val="0"/>
        </a:spcBef>
        <a:spcAft>
          <a:spcPct val="0"/>
        </a:spcAft>
        <a:defRPr sz="3000">
          <a:solidFill>
            <a:schemeClr val="bg1"/>
          </a:solidFill>
          <a:latin typeface="Arial Bold" pitchFamily="1" charset="0"/>
          <a:ea typeface="Osaka" pitchFamily="1" charset="-128"/>
        </a:defRPr>
      </a:lvl8pPr>
      <a:lvl9pPr marL="1828800" algn="l" rtl="0" eaLnBrk="1" fontAlgn="base" hangingPunct="1">
        <a:spcBef>
          <a:spcPct val="0"/>
        </a:spcBef>
        <a:spcAft>
          <a:spcPct val="0"/>
        </a:spcAft>
        <a:defRPr sz="3000">
          <a:solidFill>
            <a:schemeClr val="bg1"/>
          </a:solidFill>
          <a:latin typeface="Arial Bold" pitchFamily="1" charset="0"/>
          <a:ea typeface="Osaka" pitchFamily="1" charset="-128"/>
        </a:defRPr>
      </a:lvl9pPr>
    </p:titleStyle>
    <p:bodyStyle>
      <a:lvl1pPr marL="342900" indent="-342900" algn="l" rtl="0" eaLnBrk="0" fontAlgn="base" hangingPunct="0">
        <a:spcBef>
          <a:spcPct val="20000"/>
        </a:spcBef>
        <a:spcAft>
          <a:spcPct val="0"/>
        </a:spcAft>
        <a:buChar char="•"/>
        <a:defRPr sz="2000">
          <a:solidFill>
            <a:schemeClr val="tx1"/>
          </a:solidFill>
          <a:latin typeface="Arial" pitchFamily="34" charset="0"/>
          <a:ea typeface="Osaka"/>
          <a:cs typeface="Osaka"/>
        </a:defRPr>
      </a:lvl1pPr>
      <a:lvl2pPr marL="742950" indent="-285750" algn="l" rtl="0" eaLnBrk="0" fontAlgn="base" hangingPunct="0">
        <a:spcBef>
          <a:spcPct val="20000"/>
        </a:spcBef>
        <a:spcAft>
          <a:spcPct val="0"/>
        </a:spcAft>
        <a:buChar char="–"/>
        <a:defRPr>
          <a:solidFill>
            <a:schemeClr val="tx1"/>
          </a:solidFill>
          <a:latin typeface="Arial" pitchFamily="34" charset="0"/>
          <a:ea typeface="Osaka"/>
          <a:cs typeface="Osaka"/>
        </a:defRPr>
      </a:lvl2pPr>
      <a:lvl3pPr marL="1143000" indent="-228600" algn="l" rtl="0" eaLnBrk="0" fontAlgn="base" hangingPunct="0">
        <a:spcBef>
          <a:spcPct val="20000"/>
        </a:spcBef>
        <a:spcAft>
          <a:spcPct val="0"/>
        </a:spcAft>
        <a:buFont typeface="Wingdings" pitchFamily="2" charset="2"/>
        <a:buChar char="§"/>
        <a:defRPr sz="1600">
          <a:solidFill>
            <a:schemeClr val="tx1"/>
          </a:solidFill>
          <a:latin typeface="Arial" pitchFamily="34" charset="0"/>
          <a:ea typeface="Osaka"/>
          <a:cs typeface="Osaka"/>
        </a:defRPr>
      </a:lvl3pPr>
      <a:lvl4pPr marL="1600200" indent="-228600" algn="l" rtl="0" eaLnBrk="0" fontAlgn="base" hangingPunct="0">
        <a:spcBef>
          <a:spcPct val="20000"/>
        </a:spcBef>
        <a:spcAft>
          <a:spcPct val="0"/>
        </a:spcAft>
        <a:buFont typeface="Courier New" pitchFamily="49" charset="0"/>
        <a:buChar char="o"/>
        <a:defRPr sz="1400">
          <a:solidFill>
            <a:schemeClr val="tx1"/>
          </a:solidFill>
          <a:latin typeface="Arial" pitchFamily="34" charset="0"/>
          <a:ea typeface="Osaka"/>
          <a:cs typeface="Osaka"/>
        </a:defRPr>
      </a:lvl4pPr>
      <a:lvl5pPr marL="2057400" indent="-228600" algn="l" rtl="0" eaLnBrk="0" fontAlgn="base" hangingPunct="0">
        <a:spcBef>
          <a:spcPct val="20000"/>
        </a:spcBef>
        <a:spcAft>
          <a:spcPct val="0"/>
        </a:spcAft>
        <a:defRPr sz="2000">
          <a:solidFill>
            <a:schemeClr val="tx1"/>
          </a:solidFill>
          <a:latin typeface="+mn-lt"/>
          <a:ea typeface="Osaka"/>
          <a:cs typeface="Osak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8" descr="Powerpoint Presentation Bann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961063"/>
            <a:ext cx="9144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9" descr="Powerpoint Presentation T Banne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875" y="0"/>
            <a:ext cx="91773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
          <p:cNvSpPr>
            <a:spLocks noGrp="1" noChangeArrowheads="1"/>
          </p:cNvSpPr>
          <p:nvPr>
            <p:ph type="title"/>
          </p:nvPr>
        </p:nvSpPr>
        <p:spPr bwMode="auto">
          <a:xfrm>
            <a:off x="152400" y="76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3" name="Rectangle 3"/>
          <p:cNvSpPr>
            <a:spLocks noGrp="1" noChangeArrowheads="1"/>
          </p:cNvSpPr>
          <p:nvPr>
            <p:ph type="body" idx="1"/>
          </p:nvPr>
        </p:nvSpPr>
        <p:spPr bwMode="auto">
          <a:xfrm>
            <a:off x="152400" y="1295400"/>
            <a:ext cx="8763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endParaRPr lang="en-US" altLang="en-US"/>
          </a:p>
        </p:txBody>
      </p:sp>
      <p:sp>
        <p:nvSpPr>
          <p:cNvPr id="12" name="Slide Number Placeholder 5"/>
          <p:cNvSpPr>
            <a:spLocks noGrp="1"/>
          </p:cNvSpPr>
          <p:nvPr>
            <p:ph type="sldNum" sz="quarter" idx="4"/>
          </p:nvPr>
        </p:nvSpPr>
        <p:spPr bwMode="auto">
          <a:xfrm>
            <a:off x="6934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0" hangingPunct="0">
              <a:defRPr sz="1000" b="1">
                <a:solidFill>
                  <a:srgbClr val="7F7F7F"/>
                </a:solidFill>
                <a:latin typeface="Arial Bold Italic" pitchFamily="34" charset="0"/>
                <a:ea typeface="+mn-ea"/>
                <a:cs typeface="Osaka"/>
              </a:defRPr>
            </a:lvl1pPr>
          </a:lstStyle>
          <a:p>
            <a:pPr fontAlgn="base">
              <a:spcBef>
                <a:spcPct val="0"/>
              </a:spcBef>
              <a:spcAft>
                <a:spcPct val="0"/>
              </a:spcAft>
              <a:defRPr/>
            </a:pPr>
            <a:fld id="{CE4A8689-467D-489F-A2BB-A4BCD63BE64F}"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1488250680"/>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Lst>
  <p:hf hdr="0" ftr="0" dt="0"/>
  <p:txStyles>
    <p:titleStyle>
      <a:lvl1pPr algn="l" rtl="0" eaLnBrk="0" fontAlgn="base" hangingPunct="0">
        <a:spcBef>
          <a:spcPct val="0"/>
        </a:spcBef>
        <a:spcAft>
          <a:spcPct val="0"/>
        </a:spcAft>
        <a:defRPr sz="3000" b="1">
          <a:solidFill>
            <a:schemeClr val="bg1"/>
          </a:solidFill>
          <a:latin typeface="+mj-lt"/>
          <a:ea typeface="+mj-ea"/>
          <a:cs typeface="+mj-cs"/>
        </a:defRPr>
      </a:lvl1pPr>
      <a:lvl2pPr algn="l" rtl="0" eaLnBrk="0" fontAlgn="base" hangingPunct="0">
        <a:spcBef>
          <a:spcPct val="0"/>
        </a:spcBef>
        <a:spcAft>
          <a:spcPct val="0"/>
        </a:spcAft>
        <a:defRPr sz="3000" b="1">
          <a:solidFill>
            <a:schemeClr val="bg1"/>
          </a:solidFill>
          <a:latin typeface="Arial" pitchFamily="34" charset="0"/>
          <a:ea typeface="Osaka"/>
          <a:cs typeface="Arial" pitchFamily="34" charset="0"/>
        </a:defRPr>
      </a:lvl2pPr>
      <a:lvl3pPr algn="l" rtl="0" eaLnBrk="0" fontAlgn="base" hangingPunct="0">
        <a:spcBef>
          <a:spcPct val="0"/>
        </a:spcBef>
        <a:spcAft>
          <a:spcPct val="0"/>
        </a:spcAft>
        <a:defRPr sz="3000" b="1">
          <a:solidFill>
            <a:schemeClr val="bg1"/>
          </a:solidFill>
          <a:latin typeface="Arial" pitchFamily="34" charset="0"/>
          <a:ea typeface="Osaka"/>
          <a:cs typeface="Arial" pitchFamily="34" charset="0"/>
        </a:defRPr>
      </a:lvl3pPr>
      <a:lvl4pPr algn="l" rtl="0" eaLnBrk="0" fontAlgn="base" hangingPunct="0">
        <a:spcBef>
          <a:spcPct val="0"/>
        </a:spcBef>
        <a:spcAft>
          <a:spcPct val="0"/>
        </a:spcAft>
        <a:defRPr sz="3000" b="1">
          <a:solidFill>
            <a:schemeClr val="bg1"/>
          </a:solidFill>
          <a:latin typeface="Arial" pitchFamily="34" charset="0"/>
          <a:ea typeface="Osaka"/>
          <a:cs typeface="Arial" pitchFamily="34" charset="0"/>
        </a:defRPr>
      </a:lvl4pPr>
      <a:lvl5pPr algn="l" rtl="0" eaLnBrk="0" fontAlgn="base" hangingPunct="0">
        <a:spcBef>
          <a:spcPct val="0"/>
        </a:spcBef>
        <a:spcAft>
          <a:spcPct val="0"/>
        </a:spcAft>
        <a:defRPr sz="3000" b="1">
          <a:solidFill>
            <a:schemeClr val="bg1"/>
          </a:solidFill>
          <a:latin typeface="Arial" pitchFamily="34" charset="0"/>
          <a:ea typeface="Osaka"/>
          <a:cs typeface="Arial" pitchFamily="34" charset="0"/>
        </a:defRPr>
      </a:lvl5pPr>
      <a:lvl6pPr marL="457200" algn="l" rtl="0" fontAlgn="base">
        <a:spcBef>
          <a:spcPct val="0"/>
        </a:spcBef>
        <a:spcAft>
          <a:spcPct val="0"/>
        </a:spcAft>
        <a:defRPr sz="3000" b="1">
          <a:solidFill>
            <a:schemeClr val="bg1"/>
          </a:solidFill>
          <a:latin typeface="Arial" pitchFamily="34" charset="0"/>
          <a:ea typeface="Osaka"/>
          <a:cs typeface="Arial" pitchFamily="34" charset="0"/>
        </a:defRPr>
      </a:lvl6pPr>
      <a:lvl7pPr marL="914400" algn="l" rtl="0" fontAlgn="base">
        <a:spcBef>
          <a:spcPct val="0"/>
        </a:spcBef>
        <a:spcAft>
          <a:spcPct val="0"/>
        </a:spcAft>
        <a:defRPr sz="3000" b="1">
          <a:solidFill>
            <a:schemeClr val="bg1"/>
          </a:solidFill>
          <a:latin typeface="Arial" pitchFamily="34" charset="0"/>
          <a:ea typeface="Osaka"/>
          <a:cs typeface="Arial" pitchFamily="34" charset="0"/>
        </a:defRPr>
      </a:lvl7pPr>
      <a:lvl8pPr marL="1371600" algn="l" rtl="0" fontAlgn="base">
        <a:spcBef>
          <a:spcPct val="0"/>
        </a:spcBef>
        <a:spcAft>
          <a:spcPct val="0"/>
        </a:spcAft>
        <a:defRPr sz="3000" b="1">
          <a:solidFill>
            <a:schemeClr val="bg1"/>
          </a:solidFill>
          <a:latin typeface="Arial" pitchFamily="34" charset="0"/>
          <a:ea typeface="Osaka"/>
          <a:cs typeface="Arial" pitchFamily="34" charset="0"/>
        </a:defRPr>
      </a:lvl8pPr>
      <a:lvl9pPr marL="1828800" algn="l" rtl="0" fontAlgn="base">
        <a:spcBef>
          <a:spcPct val="0"/>
        </a:spcBef>
        <a:spcAft>
          <a:spcPct val="0"/>
        </a:spcAft>
        <a:defRPr sz="3000" b="1">
          <a:solidFill>
            <a:schemeClr val="bg1"/>
          </a:solidFill>
          <a:latin typeface="Arial" pitchFamily="34" charset="0"/>
          <a:ea typeface="Osaka"/>
          <a:cs typeface="Arial" pitchFamily="34"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1600">
          <a:solidFill>
            <a:schemeClr val="tx1"/>
          </a:solidFill>
          <a:latin typeface="+mn-lt"/>
          <a:ea typeface="+mn-ea"/>
          <a:cs typeface="+mn-cs"/>
        </a:defRPr>
      </a:lvl3pPr>
      <a:lvl4pPr marL="1600200" indent="-228600" algn="l" rtl="0" eaLnBrk="0" fontAlgn="base" hangingPunct="0">
        <a:spcBef>
          <a:spcPct val="20000"/>
        </a:spcBef>
        <a:spcAft>
          <a:spcPct val="0"/>
        </a:spcAft>
        <a:buFont typeface="Courier New" pitchFamily="49" charset="0"/>
        <a:buChar char="o"/>
        <a:defRPr sz="1400">
          <a:solidFill>
            <a:schemeClr val="tx1"/>
          </a:solidFill>
          <a:latin typeface="+mn-lt"/>
          <a:ea typeface="+mn-ea"/>
          <a:cs typeface="+mn-cs"/>
        </a:defRPr>
      </a:lvl4pPr>
      <a:lvl5pPr marL="2057400" indent="-228600" algn="l" rtl="0" eaLnBrk="0" fontAlgn="base" hangingPunct="0">
        <a:spcBef>
          <a:spcPct val="20000"/>
        </a:spcBef>
        <a:spcAft>
          <a:spcPct val="0"/>
        </a:spcAft>
        <a:defRPr sz="2000">
          <a:solidFill>
            <a:schemeClr val="tx1"/>
          </a:solidFill>
          <a:latin typeface="+mn-lt"/>
          <a:ea typeface="+mn-ea"/>
          <a:cs typeface="+mn-cs"/>
        </a:defRPr>
      </a:lvl5pPr>
      <a:lvl6pPr marL="2514600" indent="-228600" algn="l" rtl="0" fontAlgn="base">
        <a:spcBef>
          <a:spcPct val="20000"/>
        </a:spcBef>
        <a:spcAft>
          <a:spcPct val="0"/>
        </a:spcAft>
        <a:defRPr sz="2000">
          <a:solidFill>
            <a:schemeClr val="tx1"/>
          </a:solidFill>
          <a:latin typeface="+mn-lt"/>
          <a:ea typeface="+mn-ea"/>
          <a:cs typeface="+mn-cs"/>
        </a:defRPr>
      </a:lvl6pPr>
      <a:lvl7pPr marL="2971800" indent="-228600" algn="l" rtl="0" fontAlgn="base">
        <a:spcBef>
          <a:spcPct val="20000"/>
        </a:spcBef>
        <a:spcAft>
          <a:spcPct val="0"/>
        </a:spcAft>
        <a:defRPr sz="2000">
          <a:solidFill>
            <a:schemeClr val="tx1"/>
          </a:solidFill>
          <a:latin typeface="+mn-lt"/>
          <a:ea typeface="+mn-ea"/>
          <a:cs typeface="+mn-cs"/>
        </a:defRPr>
      </a:lvl7pPr>
      <a:lvl8pPr marL="3429000" indent="-228600" algn="l" rtl="0" fontAlgn="base">
        <a:spcBef>
          <a:spcPct val="20000"/>
        </a:spcBef>
        <a:spcAft>
          <a:spcPct val="0"/>
        </a:spcAft>
        <a:defRPr sz="2000">
          <a:solidFill>
            <a:schemeClr val="tx1"/>
          </a:solidFill>
          <a:latin typeface="+mn-lt"/>
          <a:ea typeface="+mn-ea"/>
          <a:cs typeface="+mn-cs"/>
        </a:defRPr>
      </a:lvl8pPr>
      <a:lvl9pPr marL="3886200" indent="-228600" algn="l" rtl="0" fontAlgn="base">
        <a:spcBef>
          <a:spcPct val="20000"/>
        </a:spcBef>
        <a:spcAft>
          <a:spcPct val="0"/>
        </a:spcAft>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
          <p:cNvSpPr>
            <a:spLocks noGrp="1"/>
          </p:cNvSpPr>
          <p:nvPr>
            <p:ph type="sldNum" sz="quarter" idx="10"/>
          </p:nvPr>
        </p:nvSpPr>
        <p:spPr/>
        <p:txBody>
          <a:bodyPr/>
          <a:lstStyle/>
          <a:p>
            <a:pPr>
              <a:defRPr/>
            </a:pPr>
            <a:fld id="{8747937C-3E2F-4B01-B237-B16B49FB6146}" type="slidenum">
              <a:rPr lang="en-US">
                <a:solidFill>
                  <a:srgbClr val="000000"/>
                </a:solidFill>
              </a:rPr>
              <a:pPr>
                <a:defRPr/>
              </a:pPr>
              <a:t>1</a:t>
            </a:fld>
            <a:endParaRPr lang="en-US" dirty="0">
              <a:solidFill>
                <a:srgbClr val="000000"/>
              </a:solidFill>
            </a:endParaRPr>
          </a:p>
        </p:txBody>
      </p:sp>
      <p:pic>
        <p:nvPicPr>
          <p:cNvPr id="15363" name="Picture 11" descr="Powerpoint Presentatio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306495" cy="689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12"/>
          <p:cNvSpPr>
            <a:spLocks noGrp="1" noChangeArrowheads="1"/>
          </p:cNvSpPr>
          <p:nvPr>
            <p:ph type="ctrTitle" idx="4294967295"/>
          </p:nvPr>
        </p:nvSpPr>
        <p:spPr>
          <a:xfrm>
            <a:off x="398585" y="2272018"/>
            <a:ext cx="8116479" cy="2485039"/>
          </a:xfrm>
        </p:spPr>
        <p:txBody>
          <a:bodyPr/>
          <a:lstStyle/>
          <a:p>
            <a:pPr algn="r" eaLnBrk="1" hangingPunct="1"/>
            <a:r>
              <a:rPr lang="en-US" b="1" i="1" dirty="0" smtClean="0"/>
              <a:t>Overview of SA’s debt management process</a:t>
            </a:r>
            <a:r>
              <a:rPr lang="en-US" dirty="0"/>
              <a:t/>
            </a:r>
            <a:br>
              <a:rPr lang="en-US" dirty="0"/>
            </a:br>
            <a:r>
              <a:rPr lang="en-US" dirty="0" smtClean="0"/>
              <a:t/>
            </a:r>
            <a:br>
              <a:rPr lang="en-US" dirty="0" smtClean="0"/>
            </a:br>
            <a:r>
              <a:rPr lang="en-US" sz="1800" b="1" dirty="0" smtClean="0"/>
              <a:t>Tebogo Mosepele</a:t>
            </a:r>
            <a:r>
              <a:rPr lang="en-US" sz="1800" b="1" dirty="0" smtClean="0"/>
              <a:t/>
            </a:r>
            <a:br>
              <a:rPr lang="en-US" sz="1800" b="1" dirty="0" smtClean="0"/>
            </a:br>
            <a:r>
              <a:rPr lang="en-US" sz="1800" b="1" dirty="0" smtClean="0"/>
              <a:t>Director: </a:t>
            </a:r>
            <a:r>
              <a:rPr lang="en-US" sz="1800" b="1" dirty="0" smtClean="0"/>
              <a:t>Growth</a:t>
            </a:r>
            <a:r>
              <a:rPr lang="en-US" sz="1800" b="1" dirty="0" smtClean="0"/>
              <a:t> </a:t>
            </a:r>
            <a:r>
              <a:rPr lang="en-ZA" sz="1800" dirty="0"/>
              <a:t/>
            </a:r>
            <a:br>
              <a:rPr lang="en-ZA" sz="1800" dirty="0"/>
            </a:br>
            <a:endParaRPr lang="en-US" sz="1800" dirty="0"/>
          </a:p>
        </p:txBody>
      </p:sp>
      <p:sp>
        <p:nvSpPr>
          <p:cNvPr id="15366" name="Rectangle 14"/>
          <p:cNvSpPr>
            <a:spLocks noChangeArrowheads="1"/>
          </p:cNvSpPr>
          <p:nvPr/>
        </p:nvSpPr>
        <p:spPr bwMode="auto">
          <a:xfrm>
            <a:off x="940916" y="4852988"/>
            <a:ext cx="7696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fontAlgn="base" hangingPunct="0">
              <a:spcBef>
                <a:spcPct val="20000"/>
              </a:spcBef>
              <a:spcAft>
                <a:spcPct val="0"/>
              </a:spcAft>
            </a:pPr>
            <a:endParaRPr lang="en-US" sz="1000" dirty="0">
              <a:solidFill>
                <a:srgbClr val="FFFFFF"/>
              </a:solidFill>
              <a:cs typeface="Osaka"/>
            </a:endParaRPr>
          </a:p>
        </p:txBody>
      </p:sp>
      <p:sp>
        <p:nvSpPr>
          <p:cNvPr id="7" name="Rectangle 13"/>
          <p:cNvSpPr txBox="1">
            <a:spLocks noChangeArrowheads="1"/>
          </p:cNvSpPr>
          <p:nvPr/>
        </p:nvSpPr>
        <p:spPr bwMode="auto">
          <a:xfrm>
            <a:off x="1017116" y="4139311"/>
            <a:ext cx="7543800" cy="3737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lgn="r" eaLnBrk="1" hangingPunct="1">
              <a:buFontTx/>
              <a:buNone/>
            </a:pPr>
            <a:r>
              <a:rPr lang="en-US" sz="1400" b="1" i="1" kern="0" dirty="0">
                <a:solidFill>
                  <a:schemeClr val="bg1"/>
                </a:solidFill>
              </a:rPr>
              <a:t> </a:t>
            </a:r>
          </a:p>
        </p:txBody>
      </p:sp>
    </p:spTree>
    <p:extLst>
      <p:ext uri="{BB962C8B-B14F-4D97-AF65-F5344CB8AC3E}">
        <p14:creationId xmlns:p14="http://schemas.microsoft.com/office/powerpoint/2010/main" val="1670783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9028112" cy="838200"/>
          </a:xfrm>
        </p:spPr>
        <p:txBody>
          <a:bodyPr/>
          <a:lstStyle/>
          <a:p>
            <a:r>
              <a:rPr lang="en-US" dirty="0"/>
              <a:t>Rationale for switch auction and buybacks    </a:t>
            </a:r>
            <a:endParaRPr lang="en-GB" dirty="0"/>
          </a:p>
        </p:txBody>
      </p:sp>
      <p:sp>
        <p:nvSpPr>
          <p:cNvPr id="3" name="Slide Number Placeholder 2"/>
          <p:cNvSpPr>
            <a:spLocks noGrp="1"/>
          </p:cNvSpPr>
          <p:nvPr>
            <p:ph type="sldNum" sz="quarter" idx="12"/>
          </p:nvPr>
        </p:nvSpPr>
        <p:spPr/>
        <p:txBody>
          <a:bodyPr/>
          <a:lstStyle/>
          <a:p>
            <a:pPr>
              <a:defRPr/>
            </a:pPr>
            <a:fld id="{0237F379-0440-461B-BC01-BC2256C3CC41}" type="slidenum">
              <a:rPr lang="en-US" smtClean="0">
                <a:solidFill>
                  <a:srgbClr val="808080"/>
                </a:solidFill>
              </a:rPr>
              <a:pPr>
                <a:defRPr/>
              </a:pPr>
              <a:t>10</a:t>
            </a:fld>
            <a:endParaRPr lang="en-US" sz="1400" b="0">
              <a:solidFill>
                <a:srgbClr val="000000"/>
              </a:solidFill>
              <a:latin typeface="Arial"/>
            </a:endParaRPr>
          </a:p>
        </p:txBody>
      </p:sp>
      <p:sp>
        <p:nvSpPr>
          <p:cNvPr id="5" name="TextBox 4"/>
          <p:cNvSpPr txBox="1"/>
          <p:nvPr/>
        </p:nvSpPr>
        <p:spPr>
          <a:xfrm>
            <a:off x="179512" y="1124744"/>
            <a:ext cx="8640960" cy="7503593"/>
          </a:xfrm>
          <a:prstGeom prst="rect">
            <a:avLst/>
          </a:prstGeom>
          <a:noFill/>
        </p:spPr>
        <p:txBody>
          <a:bodyPr wrap="square" rtlCol="0">
            <a:spAutoFit/>
          </a:bodyPr>
          <a:lstStyle/>
          <a:p>
            <a:pPr marL="342900" lvl="1" indent="-342900" fontAlgn="base">
              <a:lnSpc>
                <a:spcPct val="200000"/>
              </a:lnSpc>
              <a:spcBef>
                <a:spcPct val="30000"/>
              </a:spcBef>
              <a:spcAft>
                <a:spcPct val="0"/>
              </a:spcAft>
              <a:buFontTx/>
              <a:buChar char="•"/>
              <a:defRPr/>
            </a:pPr>
            <a:r>
              <a:rPr lang="en-ZA" sz="1600" b="1" dirty="0">
                <a:solidFill>
                  <a:srgbClr val="000000"/>
                </a:solidFill>
              </a:rPr>
              <a:t>Enhance </a:t>
            </a:r>
            <a:r>
              <a:rPr lang="en-US" sz="1600" b="1" dirty="0">
                <a:solidFill>
                  <a:srgbClr val="000000"/>
                </a:solidFill>
              </a:rPr>
              <a:t>liquidity across yield curve </a:t>
            </a:r>
          </a:p>
          <a:p>
            <a:pPr marL="742950" lvl="1" indent="-285750" algn="just" eaLnBrk="0" fontAlgn="base" hangingPunct="0">
              <a:lnSpc>
                <a:spcPct val="150000"/>
              </a:lnSpc>
              <a:spcBef>
                <a:spcPct val="20000"/>
              </a:spcBef>
              <a:spcAft>
                <a:spcPct val="0"/>
              </a:spcAft>
              <a:buFont typeface="Wingdings" panose="05000000000000000000" pitchFamily="2" charset="2"/>
              <a:buChar char="ü"/>
              <a:defRPr/>
            </a:pPr>
            <a:r>
              <a:rPr lang="en-US" sz="1600" dirty="0">
                <a:latin typeface="Arial" pitchFamily="34" charset="0"/>
                <a:ea typeface="Osaka"/>
                <a:cs typeface="Osaka"/>
              </a:rPr>
              <a:t>by consolidating small and illiquid bonds into benchmark bonds </a:t>
            </a:r>
          </a:p>
          <a:p>
            <a:pPr marL="742950" lvl="1" indent="-285750" algn="just" eaLnBrk="0" fontAlgn="base" hangingPunct="0">
              <a:lnSpc>
                <a:spcPct val="150000"/>
              </a:lnSpc>
              <a:spcBef>
                <a:spcPct val="20000"/>
              </a:spcBef>
              <a:spcAft>
                <a:spcPct val="0"/>
              </a:spcAft>
              <a:buFont typeface="Wingdings" panose="05000000000000000000" pitchFamily="2" charset="2"/>
              <a:buChar char="ü"/>
              <a:defRPr/>
            </a:pPr>
            <a:r>
              <a:rPr lang="en-US" sz="1600" dirty="0">
                <a:latin typeface="Arial" pitchFamily="34" charset="0"/>
                <a:ea typeface="Osaka"/>
                <a:cs typeface="Osaka"/>
              </a:rPr>
              <a:t>reduce fragmentation on the yield curve</a:t>
            </a:r>
          </a:p>
          <a:p>
            <a:pPr marL="742950" lvl="1" indent="-285750" algn="just" eaLnBrk="0" fontAlgn="base" hangingPunct="0">
              <a:lnSpc>
                <a:spcPct val="150000"/>
              </a:lnSpc>
              <a:spcBef>
                <a:spcPct val="20000"/>
              </a:spcBef>
              <a:spcAft>
                <a:spcPct val="0"/>
              </a:spcAft>
              <a:buFont typeface="Wingdings" panose="05000000000000000000" pitchFamily="2" charset="2"/>
              <a:buChar char="ü"/>
              <a:defRPr/>
            </a:pPr>
            <a:r>
              <a:rPr lang="en-US" sz="1600" dirty="0">
                <a:latin typeface="Arial" pitchFamily="34" charset="0"/>
                <a:ea typeface="Osaka"/>
                <a:cs typeface="Osaka"/>
              </a:rPr>
              <a:t>increase the nominal amount outstanding on the new bonds</a:t>
            </a:r>
          </a:p>
          <a:p>
            <a:pPr marL="342900" lvl="1" indent="-342900" fontAlgn="base">
              <a:lnSpc>
                <a:spcPct val="200000"/>
              </a:lnSpc>
              <a:spcBef>
                <a:spcPct val="30000"/>
              </a:spcBef>
              <a:spcAft>
                <a:spcPct val="0"/>
              </a:spcAft>
              <a:buFontTx/>
              <a:buChar char="•"/>
              <a:defRPr/>
            </a:pPr>
            <a:r>
              <a:rPr lang="en-US" sz="1600" b="1" dirty="0">
                <a:solidFill>
                  <a:srgbClr val="000000"/>
                </a:solidFill>
              </a:rPr>
              <a:t>Restructuring of debt maturity profile</a:t>
            </a:r>
          </a:p>
          <a:p>
            <a:pPr marL="742950" lvl="1" indent="-285750" algn="just" eaLnBrk="0" fontAlgn="base" hangingPunct="0">
              <a:lnSpc>
                <a:spcPct val="150000"/>
              </a:lnSpc>
              <a:spcBef>
                <a:spcPct val="20000"/>
              </a:spcBef>
              <a:spcAft>
                <a:spcPct val="0"/>
              </a:spcAft>
              <a:buFont typeface="Wingdings" panose="05000000000000000000" pitchFamily="2" charset="2"/>
              <a:buChar char="ü"/>
              <a:defRPr/>
            </a:pPr>
            <a:r>
              <a:rPr lang="en-US" sz="1600" dirty="0">
                <a:latin typeface="Arial" pitchFamily="34" charset="0"/>
                <a:ea typeface="Osaka"/>
                <a:cs typeface="Osaka"/>
              </a:rPr>
              <a:t>ensuring smooth maturity profile   </a:t>
            </a:r>
          </a:p>
          <a:p>
            <a:pPr marL="742950" lvl="1" indent="-285750" algn="just" eaLnBrk="0" fontAlgn="base" hangingPunct="0">
              <a:lnSpc>
                <a:spcPct val="150000"/>
              </a:lnSpc>
              <a:spcBef>
                <a:spcPct val="20000"/>
              </a:spcBef>
              <a:spcAft>
                <a:spcPct val="0"/>
              </a:spcAft>
              <a:buFont typeface="Wingdings" panose="05000000000000000000" pitchFamily="2" charset="2"/>
              <a:buChar char="ü"/>
              <a:defRPr/>
            </a:pPr>
            <a:r>
              <a:rPr lang="en-US" sz="1600" dirty="0">
                <a:latin typeface="Arial" pitchFamily="34" charset="0"/>
                <a:ea typeface="Osaka"/>
                <a:cs typeface="Osaka"/>
              </a:rPr>
              <a:t>used as cash management tool</a:t>
            </a:r>
          </a:p>
          <a:p>
            <a:pPr marL="342900" lvl="1" indent="-342900" fontAlgn="base">
              <a:lnSpc>
                <a:spcPct val="200000"/>
              </a:lnSpc>
              <a:spcBef>
                <a:spcPct val="30000"/>
              </a:spcBef>
              <a:spcAft>
                <a:spcPct val="0"/>
              </a:spcAft>
              <a:buFontTx/>
              <a:buChar char="•"/>
              <a:defRPr/>
            </a:pPr>
            <a:r>
              <a:rPr lang="en-US" sz="1600" b="1" dirty="0">
                <a:solidFill>
                  <a:srgbClr val="000000"/>
                </a:solidFill>
              </a:rPr>
              <a:t>Reduce cost of servicing debt </a:t>
            </a:r>
          </a:p>
          <a:p>
            <a:pPr marL="742950" lvl="1" indent="-285750" algn="just" eaLnBrk="0" fontAlgn="base" hangingPunct="0">
              <a:lnSpc>
                <a:spcPct val="200000"/>
              </a:lnSpc>
              <a:spcBef>
                <a:spcPct val="20000"/>
              </a:spcBef>
              <a:spcAft>
                <a:spcPct val="0"/>
              </a:spcAft>
              <a:buFont typeface="Wingdings" panose="05000000000000000000" pitchFamily="2" charset="2"/>
              <a:buChar char="ü"/>
              <a:defRPr/>
            </a:pPr>
            <a:r>
              <a:rPr lang="en-US" sz="1600" dirty="0">
                <a:latin typeface="Arial" pitchFamily="34" charset="0"/>
                <a:ea typeface="Osaka"/>
                <a:cs typeface="Osaka"/>
              </a:rPr>
              <a:t>by switching/buying back high coupon bonds  </a:t>
            </a:r>
          </a:p>
          <a:p>
            <a:pPr marL="342900" lvl="1" indent="-342900" fontAlgn="base">
              <a:lnSpc>
                <a:spcPct val="200000"/>
              </a:lnSpc>
              <a:spcBef>
                <a:spcPct val="30000"/>
              </a:spcBef>
              <a:spcAft>
                <a:spcPct val="0"/>
              </a:spcAft>
              <a:buFontTx/>
              <a:buChar char="•"/>
              <a:defRPr/>
            </a:pPr>
            <a:r>
              <a:rPr lang="en-US" sz="1600" b="1" dirty="0">
                <a:solidFill>
                  <a:srgbClr val="000000"/>
                </a:solidFill>
              </a:rPr>
              <a:t>Allow investors to get rid of “funny” bonds </a:t>
            </a:r>
            <a:endParaRPr lang="en-GB" sz="1600" b="1" dirty="0">
              <a:solidFill>
                <a:srgbClr val="000000"/>
              </a:solidFill>
            </a:endParaRPr>
          </a:p>
          <a:p>
            <a:pPr eaLnBrk="0" fontAlgn="base" hangingPunct="0">
              <a:spcBef>
                <a:spcPct val="0"/>
              </a:spcBef>
              <a:spcAft>
                <a:spcPct val="0"/>
              </a:spcAft>
            </a:pPr>
            <a:endParaRPr lang="en-US" sz="2400" dirty="0">
              <a:solidFill>
                <a:srgbClr val="000000"/>
              </a:solidFill>
              <a:ea typeface="ＭＳ Ｐゴシック" pitchFamily="1" charset="-128"/>
            </a:endParaRPr>
          </a:p>
          <a:p>
            <a:pPr eaLnBrk="0" fontAlgn="base" hangingPunct="0">
              <a:spcBef>
                <a:spcPct val="0"/>
              </a:spcBef>
              <a:spcAft>
                <a:spcPct val="0"/>
              </a:spcAft>
            </a:pPr>
            <a:endParaRPr lang="en-US" sz="2400" dirty="0">
              <a:solidFill>
                <a:srgbClr val="000000"/>
              </a:solidFill>
              <a:ea typeface="ＭＳ Ｐゴシック" pitchFamily="1" charset="-128"/>
            </a:endParaRPr>
          </a:p>
          <a:p>
            <a:pPr eaLnBrk="0" fontAlgn="base" hangingPunct="0">
              <a:spcBef>
                <a:spcPct val="0"/>
              </a:spcBef>
              <a:spcAft>
                <a:spcPct val="0"/>
              </a:spcAft>
            </a:pPr>
            <a:endParaRPr lang="en-US" sz="2400" dirty="0">
              <a:solidFill>
                <a:srgbClr val="000000"/>
              </a:solidFill>
              <a:ea typeface="ＭＳ Ｐゴシック" pitchFamily="1" charset="-128"/>
            </a:endParaRPr>
          </a:p>
          <a:p>
            <a:pPr eaLnBrk="0" fontAlgn="base" hangingPunct="0">
              <a:spcBef>
                <a:spcPct val="0"/>
              </a:spcBef>
              <a:spcAft>
                <a:spcPct val="0"/>
              </a:spcAft>
            </a:pPr>
            <a:endParaRPr lang="en-US" sz="2400" dirty="0">
              <a:solidFill>
                <a:srgbClr val="000000"/>
              </a:solidFill>
              <a:ea typeface="ＭＳ Ｐゴシック" pitchFamily="1" charset="-128"/>
            </a:endParaRPr>
          </a:p>
          <a:p>
            <a:pPr eaLnBrk="0" fontAlgn="base" hangingPunct="0">
              <a:spcBef>
                <a:spcPct val="0"/>
              </a:spcBef>
              <a:spcAft>
                <a:spcPct val="0"/>
              </a:spcAft>
            </a:pPr>
            <a:endParaRPr lang="en-US" sz="2400" dirty="0">
              <a:solidFill>
                <a:srgbClr val="000000"/>
              </a:solidFill>
              <a:ea typeface="ＭＳ Ｐゴシック" pitchFamily="1" charset="-128"/>
            </a:endParaRPr>
          </a:p>
          <a:p>
            <a:pPr eaLnBrk="0" fontAlgn="base" hangingPunct="0">
              <a:spcBef>
                <a:spcPct val="0"/>
              </a:spcBef>
              <a:spcAft>
                <a:spcPct val="0"/>
              </a:spcAft>
            </a:pPr>
            <a:endParaRPr lang="en-US" sz="2400" dirty="0">
              <a:solidFill>
                <a:srgbClr val="000000"/>
              </a:solidFill>
              <a:ea typeface="ＭＳ Ｐゴシック" pitchFamily="1" charset="-128"/>
            </a:endParaRPr>
          </a:p>
          <a:p>
            <a:pPr eaLnBrk="0" fontAlgn="base" hangingPunct="0">
              <a:spcBef>
                <a:spcPct val="0"/>
              </a:spcBef>
              <a:spcAft>
                <a:spcPct val="0"/>
              </a:spcAft>
            </a:pPr>
            <a:endParaRPr lang="en-GB" sz="2400" dirty="0">
              <a:solidFill>
                <a:srgbClr val="000000"/>
              </a:solidFill>
              <a:ea typeface="ＭＳ Ｐゴシック" pitchFamily="1" charset="-128"/>
            </a:endParaRPr>
          </a:p>
        </p:txBody>
      </p:sp>
    </p:spTree>
    <p:extLst>
      <p:ext uri="{BB962C8B-B14F-4D97-AF65-F5344CB8AC3E}">
        <p14:creationId xmlns:p14="http://schemas.microsoft.com/office/powerpoint/2010/main" val="986288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50825" y="0"/>
            <a:ext cx="7772400" cy="838200"/>
          </a:xfrm>
        </p:spPr>
        <p:txBody>
          <a:bodyPr/>
          <a:lstStyle/>
          <a:p>
            <a:r>
              <a:rPr lang="en-GB" altLang="en-US" sz="2500"/>
              <a:t>Overview of Foreign Debt Management</a:t>
            </a:r>
          </a:p>
        </p:txBody>
      </p:sp>
      <p:sp>
        <p:nvSpPr>
          <p:cNvPr id="3" name="Content Placeholder 2"/>
          <p:cNvSpPr>
            <a:spLocks noGrp="1"/>
          </p:cNvSpPr>
          <p:nvPr>
            <p:ph sz="quarter" idx="11"/>
          </p:nvPr>
        </p:nvSpPr>
        <p:spPr>
          <a:xfrm>
            <a:off x="179388" y="1185332"/>
            <a:ext cx="8785225" cy="4809067"/>
          </a:xfrm>
        </p:spPr>
        <p:txBody>
          <a:bodyPr/>
          <a:lstStyle/>
          <a:p>
            <a:pPr algn="just">
              <a:lnSpc>
                <a:spcPct val="150000"/>
              </a:lnSpc>
              <a:defRPr/>
            </a:pPr>
            <a:r>
              <a:rPr lang="en-US" sz="1600" b="1" dirty="0" err="1" smtClean="0"/>
              <a:t>EuroBond</a:t>
            </a:r>
            <a:r>
              <a:rPr lang="en-US" sz="1600" b="1" dirty="0" smtClean="0"/>
              <a:t> Market</a:t>
            </a:r>
            <a:endParaRPr lang="en-US" sz="1600" dirty="0"/>
          </a:p>
          <a:p>
            <a:pPr lvl="1" algn="just">
              <a:lnSpc>
                <a:spcPct val="150000"/>
              </a:lnSpc>
              <a:buFont typeface="Wingdings" panose="05000000000000000000" pitchFamily="2" charset="2"/>
              <a:buChar char="ü"/>
              <a:defRPr/>
            </a:pPr>
            <a:r>
              <a:rPr lang="en-US" sz="1600" dirty="0">
                <a:solidFill>
                  <a:prstClr val="black"/>
                </a:solidFill>
              </a:rPr>
              <a:t>bonds issued in the “off-shore” market in the currency different to the issuer home </a:t>
            </a:r>
            <a:r>
              <a:rPr lang="en-US" sz="1600" dirty="0" smtClean="0">
                <a:solidFill>
                  <a:prstClr val="black"/>
                </a:solidFill>
              </a:rPr>
              <a:t>country</a:t>
            </a:r>
          </a:p>
          <a:p>
            <a:pPr marL="457200" lvl="1" indent="0" algn="just">
              <a:buNone/>
              <a:defRPr/>
            </a:pPr>
            <a:endParaRPr lang="en-US" sz="1600" b="1" dirty="0" smtClean="0"/>
          </a:p>
          <a:p>
            <a:pPr algn="just">
              <a:defRPr/>
            </a:pPr>
            <a:r>
              <a:rPr lang="en-GB" sz="1600" b="1" dirty="0" smtClean="0"/>
              <a:t>Objectives of </a:t>
            </a:r>
            <a:r>
              <a:rPr lang="en-US" altLang="en-US" sz="1600" b="1" dirty="0"/>
              <a:t>foreign debt </a:t>
            </a:r>
            <a:r>
              <a:rPr lang="en-US" altLang="en-US" sz="1600" b="1" dirty="0" smtClean="0"/>
              <a:t>management</a:t>
            </a:r>
            <a:endParaRPr lang="en-GB" sz="1600" dirty="0"/>
          </a:p>
          <a:p>
            <a:pPr lvl="1" algn="just">
              <a:lnSpc>
                <a:spcPct val="150000"/>
              </a:lnSpc>
              <a:buFont typeface="Wingdings" panose="05000000000000000000" pitchFamily="2" charset="2"/>
              <a:buChar char="ü"/>
              <a:defRPr/>
            </a:pPr>
            <a:r>
              <a:rPr lang="en-GB" sz="1600" dirty="0"/>
              <a:t>Set benchmarks for SOEs and </a:t>
            </a:r>
            <a:r>
              <a:rPr lang="en-GB" sz="1600" dirty="0" smtClean="0"/>
              <a:t>corporates</a:t>
            </a:r>
            <a:endParaRPr lang="en-GB" sz="1600" dirty="0"/>
          </a:p>
          <a:p>
            <a:pPr lvl="1" algn="just">
              <a:lnSpc>
                <a:spcPct val="150000"/>
              </a:lnSpc>
              <a:buFont typeface="Wingdings" panose="05000000000000000000" pitchFamily="2" charset="2"/>
              <a:buChar char="ü"/>
              <a:defRPr/>
            </a:pPr>
            <a:r>
              <a:rPr lang="en-GB" sz="1600" dirty="0"/>
              <a:t>Diversify funding </a:t>
            </a:r>
            <a:r>
              <a:rPr lang="en-GB" sz="1600" dirty="0" smtClean="0"/>
              <a:t>sources</a:t>
            </a:r>
            <a:endParaRPr lang="en-GB" sz="1600" dirty="0"/>
          </a:p>
          <a:p>
            <a:pPr lvl="1" algn="just">
              <a:lnSpc>
                <a:spcPct val="150000"/>
              </a:lnSpc>
              <a:buFont typeface="Wingdings" panose="05000000000000000000" pitchFamily="2" charset="2"/>
              <a:buChar char="ü"/>
              <a:defRPr/>
            </a:pPr>
            <a:r>
              <a:rPr lang="en-GB" sz="1600" dirty="0"/>
              <a:t>Reaching diverse investor </a:t>
            </a:r>
            <a:r>
              <a:rPr lang="en-GB" sz="1600" dirty="0" smtClean="0"/>
              <a:t>base</a:t>
            </a:r>
            <a:endParaRPr lang="en-GB" sz="1600" dirty="0"/>
          </a:p>
          <a:p>
            <a:pPr lvl="1" algn="just">
              <a:lnSpc>
                <a:spcPct val="150000"/>
              </a:lnSpc>
              <a:buFont typeface="Wingdings" panose="05000000000000000000" pitchFamily="2" charset="2"/>
              <a:buChar char="ü"/>
              <a:defRPr/>
            </a:pPr>
            <a:r>
              <a:rPr lang="en-GB" sz="1600" dirty="0" smtClean="0"/>
              <a:t>To manage  </a:t>
            </a:r>
            <a:r>
              <a:rPr lang="en-GB" sz="1600" dirty="0"/>
              <a:t>cost of foreign </a:t>
            </a:r>
            <a:r>
              <a:rPr lang="en-GB" sz="1600" dirty="0" smtClean="0"/>
              <a:t>liabilities</a:t>
            </a:r>
            <a:endParaRPr lang="en-GB" sz="1600" dirty="0"/>
          </a:p>
          <a:p>
            <a:pPr lvl="1" algn="just">
              <a:lnSpc>
                <a:spcPct val="150000"/>
              </a:lnSpc>
              <a:buFont typeface="Wingdings" panose="05000000000000000000" pitchFamily="2" charset="2"/>
              <a:buChar char="ü"/>
              <a:defRPr/>
            </a:pPr>
            <a:r>
              <a:rPr lang="en-GB" sz="1600" dirty="0"/>
              <a:t>Maintaining presence in the </a:t>
            </a:r>
            <a:r>
              <a:rPr lang="en-GB" sz="1600" dirty="0" smtClean="0"/>
              <a:t>market</a:t>
            </a:r>
          </a:p>
          <a:p>
            <a:pPr marL="457200" lvl="1" indent="0" algn="just">
              <a:buNone/>
              <a:defRPr/>
            </a:pPr>
            <a:endParaRPr lang="en-GB" sz="1600" dirty="0"/>
          </a:p>
          <a:p>
            <a:pPr>
              <a:defRPr/>
            </a:pPr>
            <a:endParaRPr lang="en-US" sz="1600" b="1" dirty="0"/>
          </a:p>
        </p:txBody>
      </p:sp>
      <p:sp>
        <p:nvSpPr>
          <p:cNvPr id="5" name="Slide Number Placeholder 4"/>
          <p:cNvSpPr>
            <a:spLocks noGrp="1"/>
          </p:cNvSpPr>
          <p:nvPr>
            <p:ph type="sldNum" sz="quarter" idx="13"/>
          </p:nvPr>
        </p:nvSpPr>
        <p:spPr/>
        <p:txBody>
          <a:bodyPr/>
          <a:lstStyle/>
          <a:p>
            <a:pPr>
              <a:defRPr/>
            </a:pPr>
            <a:fld id="{2575D465-EEC5-4031-A9F5-720594BFB17D}" type="slidenum">
              <a:rPr lang="en-US" smtClean="0">
                <a:solidFill>
                  <a:srgbClr val="D8D8D8"/>
                </a:solidFill>
              </a:rPr>
              <a:pPr>
                <a:defRPr/>
              </a:pPr>
              <a:t>11</a:t>
            </a:fld>
            <a:endParaRPr lang="en-US" sz="1400" dirty="0">
              <a:solidFill>
                <a:srgbClr val="D8D8D8"/>
              </a:solidFill>
            </a:endParaRPr>
          </a:p>
        </p:txBody>
      </p:sp>
    </p:spTree>
    <p:extLst>
      <p:ext uri="{BB962C8B-B14F-4D97-AF65-F5344CB8AC3E}">
        <p14:creationId xmlns:p14="http://schemas.microsoft.com/office/powerpoint/2010/main" val="1746499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Foreign funding process</a:t>
            </a:r>
            <a:endParaRPr lang="en-US" altLang="en-US" dirty="0"/>
          </a:p>
        </p:txBody>
      </p:sp>
      <p:sp>
        <p:nvSpPr>
          <p:cNvPr id="3" name="Content Placeholder 2"/>
          <p:cNvSpPr>
            <a:spLocks noGrp="1"/>
          </p:cNvSpPr>
          <p:nvPr>
            <p:ph sz="half" idx="1"/>
          </p:nvPr>
        </p:nvSpPr>
        <p:spPr>
          <a:xfrm>
            <a:off x="152400" y="1176866"/>
            <a:ext cx="4305300" cy="4572000"/>
          </a:xfrm>
        </p:spPr>
        <p:txBody>
          <a:bodyPr/>
          <a:lstStyle/>
          <a:p>
            <a:pPr marL="0" indent="0">
              <a:buNone/>
              <a:defRPr/>
            </a:pPr>
            <a:r>
              <a:rPr lang="en-US" altLang="en-US" sz="1600" b="1" dirty="0"/>
              <a:t>Pre-issue process</a:t>
            </a:r>
            <a:endParaRPr lang="en-US" sz="1600" b="1" dirty="0" smtClean="0"/>
          </a:p>
          <a:p>
            <a:pPr marL="0" indent="0">
              <a:buNone/>
              <a:defRPr/>
            </a:pPr>
            <a:endParaRPr lang="en-US" sz="1600" dirty="0" smtClean="0"/>
          </a:p>
          <a:p>
            <a:pPr>
              <a:defRPr/>
            </a:pPr>
            <a:r>
              <a:rPr lang="en-US" sz="1600" dirty="0" smtClean="0"/>
              <a:t>Approval </a:t>
            </a:r>
            <a:r>
              <a:rPr lang="en-US" sz="1600" dirty="0"/>
              <a:t>of the funding </a:t>
            </a:r>
            <a:r>
              <a:rPr lang="en-US" sz="1600" dirty="0" smtClean="0"/>
              <a:t>strategy</a:t>
            </a:r>
          </a:p>
          <a:p>
            <a:pPr>
              <a:defRPr/>
            </a:pPr>
            <a:endParaRPr lang="en-US" sz="1600" dirty="0"/>
          </a:p>
          <a:p>
            <a:pPr>
              <a:defRPr/>
            </a:pPr>
            <a:r>
              <a:rPr lang="en-US" sz="1600" dirty="0"/>
              <a:t>Understanding and analyzing the markets</a:t>
            </a:r>
          </a:p>
          <a:p>
            <a:pPr lvl="1">
              <a:buFont typeface="Wingdings" panose="05000000000000000000" pitchFamily="2" charset="2"/>
              <a:buChar char="ü"/>
              <a:defRPr/>
            </a:pPr>
            <a:r>
              <a:rPr lang="en-US" sz="1600" dirty="0"/>
              <a:t>timing and market </a:t>
            </a:r>
            <a:r>
              <a:rPr lang="en-US" sz="1600" dirty="0" smtClean="0"/>
              <a:t>conditions</a:t>
            </a:r>
          </a:p>
          <a:p>
            <a:pPr lvl="1">
              <a:buFont typeface="Wingdings" panose="05000000000000000000" pitchFamily="2" charset="2"/>
              <a:buChar char="ü"/>
              <a:defRPr/>
            </a:pPr>
            <a:endParaRPr lang="en-US" sz="1600" dirty="0"/>
          </a:p>
          <a:p>
            <a:pPr>
              <a:defRPr/>
            </a:pPr>
            <a:r>
              <a:rPr lang="en-US" sz="1600" dirty="0"/>
              <a:t>Issue a Request for Proposal (RFP</a:t>
            </a:r>
            <a:r>
              <a:rPr lang="en-US" sz="1600" dirty="0" smtClean="0"/>
              <a:t>)</a:t>
            </a:r>
          </a:p>
          <a:p>
            <a:pPr>
              <a:defRPr/>
            </a:pPr>
            <a:endParaRPr lang="en-US" sz="1600" dirty="0"/>
          </a:p>
          <a:p>
            <a:pPr>
              <a:defRPr/>
            </a:pPr>
            <a:r>
              <a:rPr lang="en-US" sz="1600" dirty="0"/>
              <a:t> Assess proposals, compile short list and interview </a:t>
            </a:r>
            <a:r>
              <a:rPr lang="en-US" sz="1600" dirty="0" smtClean="0"/>
              <a:t>banks</a:t>
            </a:r>
          </a:p>
          <a:p>
            <a:pPr>
              <a:defRPr/>
            </a:pPr>
            <a:endParaRPr lang="en-US" sz="1600" dirty="0"/>
          </a:p>
          <a:p>
            <a:pPr>
              <a:defRPr/>
            </a:pPr>
            <a:r>
              <a:rPr lang="en-US" sz="1600" dirty="0"/>
              <a:t>Appoint the winning </a:t>
            </a:r>
            <a:r>
              <a:rPr lang="en-US" sz="1600" dirty="0" smtClean="0"/>
              <a:t>bidder</a:t>
            </a:r>
          </a:p>
          <a:p>
            <a:pPr>
              <a:defRPr/>
            </a:pPr>
            <a:endParaRPr lang="en-US" dirty="0"/>
          </a:p>
        </p:txBody>
      </p:sp>
      <p:sp>
        <p:nvSpPr>
          <p:cNvPr id="2" name="Content Placeholder 1"/>
          <p:cNvSpPr>
            <a:spLocks noGrp="1"/>
          </p:cNvSpPr>
          <p:nvPr>
            <p:ph sz="half" idx="2"/>
          </p:nvPr>
        </p:nvSpPr>
        <p:spPr>
          <a:xfrm>
            <a:off x="4610100" y="1176866"/>
            <a:ext cx="4305300" cy="4572000"/>
          </a:xfrm>
        </p:spPr>
        <p:txBody>
          <a:bodyPr/>
          <a:lstStyle/>
          <a:p>
            <a:pPr marL="0" indent="0">
              <a:buNone/>
              <a:defRPr/>
            </a:pPr>
            <a:r>
              <a:rPr lang="en-US" altLang="en-US" sz="1600" b="1" dirty="0" smtClean="0"/>
              <a:t>Transaction </a:t>
            </a:r>
            <a:r>
              <a:rPr lang="en-US" altLang="en-US" sz="1600" b="1" dirty="0"/>
              <a:t>preparation: deal structure</a:t>
            </a:r>
            <a:endParaRPr lang="en-US" sz="1600" b="1" dirty="0" smtClean="0"/>
          </a:p>
          <a:p>
            <a:pPr>
              <a:defRPr/>
            </a:pPr>
            <a:endParaRPr lang="en-US" sz="1600" dirty="0" smtClean="0"/>
          </a:p>
          <a:p>
            <a:pPr>
              <a:defRPr/>
            </a:pPr>
            <a:r>
              <a:rPr lang="en-US" sz="1600" dirty="0" smtClean="0"/>
              <a:t>Issue </a:t>
            </a:r>
            <a:r>
              <a:rPr lang="en-US" sz="1600" dirty="0"/>
              <a:t>size</a:t>
            </a:r>
          </a:p>
          <a:p>
            <a:pPr lvl="1">
              <a:defRPr/>
            </a:pPr>
            <a:r>
              <a:rPr lang="en-US" sz="1600" dirty="0"/>
              <a:t>determined by funding requirement</a:t>
            </a:r>
          </a:p>
          <a:p>
            <a:pPr lvl="1">
              <a:defRPr/>
            </a:pPr>
            <a:r>
              <a:rPr lang="en-US" sz="1600" dirty="0"/>
              <a:t>liquid benchmark</a:t>
            </a:r>
          </a:p>
          <a:p>
            <a:pPr marL="457200" lvl="1" indent="0">
              <a:buFontTx/>
              <a:buNone/>
              <a:defRPr/>
            </a:pPr>
            <a:endParaRPr lang="en-US" sz="1600" dirty="0"/>
          </a:p>
          <a:p>
            <a:pPr>
              <a:defRPr/>
            </a:pPr>
            <a:r>
              <a:rPr lang="en-US" sz="1600" dirty="0"/>
              <a:t> Tenor/maturity</a:t>
            </a:r>
          </a:p>
          <a:p>
            <a:pPr lvl="1">
              <a:defRPr/>
            </a:pPr>
            <a:r>
              <a:rPr lang="en-US" sz="1600" dirty="0"/>
              <a:t> our own existing maturity profile taken into consideration</a:t>
            </a:r>
          </a:p>
          <a:p>
            <a:pPr lvl="1">
              <a:defRPr/>
            </a:pPr>
            <a:r>
              <a:rPr lang="en-US" sz="1600" dirty="0"/>
              <a:t> shape  of the foreign yield curve</a:t>
            </a:r>
          </a:p>
          <a:p>
            <a:pPr marL="457200" lvl="1" indent="0">
              <a:buFontTx/>
              <a:buNone/>
              <a:defRPr/>
            </a:pPr>
            <a:endParaRPr lang="en-US" sz="1600" dirty="0"/>
          </a:p>
          <a:p>
            <a:pPr>
              <a:defRPr/>
            </a:pPr>
            <a:r>
              <a:rPr lang="en-US" sz="1600" dirty="0"/>
              <a:t> Choice of currency</a:t>
            </a:r>
          </a:p>
          <a:p>
            <a:pPr lvl="1">
              <a:defRPr/>
            </a:pPr>
            <a:r>
              <a:rPr lang="en-US" sz="1600" dirty="0"/>
              <a:t> depth and liquidity</a:t>
            </a:r>
          </a:p>
          <a:p>
            <a:pPr lvl="1">
              <a:defRPr/>
            </a:pPr>
            <a:r>
              <a:rPr lang="en-US" sz="1600" dirty="0"/>
              <a:t> diversification considerations</a:t>
            </a:r>
          </a:p>
          <a:p>
            <a:pPr marL="457200" lvl="1" indent="0">
              <a:buFontTx/>
              <a:buNone/>
              <a:defRPr/>
            </a:pPr>
            <a:endParaRPr lang="en-US" sz="1600" dirty="0"/>
          </a:p>
          <a:p>
            <a:pPr>
              <a:defRPr/>
            </a:pPr>
            <a:r>
              <a:rPr lang="en-US" sz="1600" dirty="0"/>
              <a:t> Coupon</a:t>
            </a:r>
          </a:p>
          <a:p>
            <a:pPr lvl="1">
              <a:defRPr/>
            </a:pPr>
            <a:r>
              <a:rPr lang="en-US" sz="1600" dirty="0"/>
              <a:t> determining coupon rate</a:t>
            </a:r>
          </a:p>
          <a:p>
            <a:pPr lvl="1">
              <a:defRPr/>
            </a:pPr>
            <a:r>
              <a:rPr lang="en-US" sz="1600" dirty="0"/>
              <a:t> timing consideration</a:t>
            </a:r>
          </a:p>
        </p:txBody>
      </p:sp>
      <p:sp>
        <p:nvSpPr>
          <p:cNvPr id="5" name="Slide Number Placeholder 4"/>
          <p:cNvSpPr>
            <a:spLocks noGrp="1"/>
          </p:cNvSpPr>
          <p:nvPr>
            <p:ph type="sldNum" sz="quarter" idx="10"/>
          </p:nvPr>
        </p:nvSpPr>
        <p:spPr/>
        <p:txBody>
          <a:bodyPr/>
          <a:lstStyle/>
          <a:p>
            <a:pPr>
              <a:defRPr/>
            </a:pPr>
            <a:fld id="{4F2CCB32-3700-485A-9628-C5D9A116B725}" type="slidenum">
              <a:rPr lang="en-US" smtClean="0">
                <a:solidFill>
                  <a:srgbClr val="D8D8D8"/>
                </a:solidFill>
              </a:rPr>
              <a:pPr>
                <a:defRPr/>
              </a:pPr>
              <a:t>12</a:t>
            </a:fld>
            <a:endParaRPr lang="en-US" sz="1400" dirty="0">
              <a:solidFill>
                <a:srgbClr val="D8D8D8"/>
              </a:solidFill>
            </a:endParaRPr>
          </a:p>
        </p:txBody>
      </p:sp>
    </p:spTree>
    <p:extLst>
      <p:ext uri="{BB962C8B-B14F-4D97-AF65-F5344CB8AC3E}">
        <p14:creationId xmlns:p14="http://schemas.microsoft.com/office/powerpoint/2010/main" val="2479111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76200"/>
            <a:ext cx="9144000" cy="838200"/>
          </a:xfrm>
        </p:spPr>
        <p:txBody>
          <a:bodyPr>
            <a:normAutofit/>
          </a:bodyPr>
          <a:lstStyle/>
          <a:p>
            <a:r>
              <a:rPr lang="en-ZA" dirty="0">
                <a:cs typeface="Calibri" pitchFamily="34" charset="0"/>
              </a:rPr>
              <a:t>Financing of the </a:t>
            </a:r>
            <a:r>
              <a:rPr lang="en-ZA" dirty="0" smtClean="0">
                <a:cs typeface="Calibri" pitchFamily="34" charset="0"/>
              </a:rPr>
              <a:t>gross </a:t>
            </a:r>
            <a:r>
              <a:rPr lang="en-ZA" dirty="0">
                <a:cs typeface="Calibri" pitchFamily="34" charset="0"/>
              </a:rPr>
              <a:t>b</a:t>
            </a:r>
            <a:r>
              <a:rPr lang="en-ZA" dirty="0" smtClean="0">
                <a:cs typeface="Calibri" pitchFamily="34" charset="0"/>
              </a:rPr>
              <a:t>orrowing requirement</a:t>
            </a:r>
            <a:endParaRPr lang="en-GB" dirty="0">
              <a:cs typeface="Calibri" pitchFamily="34" charset="0"/>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122C37-E4D8-4A6A-8846-4958AAD5E5AF}" type="slidenum">
              <a:rPr kumimoji="0" lang="en-US" sz="1000" b="1" i="0" u="none" strike="noStrike" kern="1200" cap="none" spc="0" normalizeH="0" baseline="0" noProof="0" smtClean="0">
                <a:ln>
                  <a:noFill/>
                </a:ln>
                <a:solidFill>
                  <a:prstClr val="black"/>
                </a:solidFill>
                <a:effectLst/>
                <a:uLnTx/>
                <a:uFillTx/>
                <a:latin typeface="Arial Bold Italic" pitchFamily="1"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400" b="0" i="0" u="none" strike="noStrike" kern="1200" cap="none" spc="0" normalizeH="0" baseline="0" noProof="0" dirty="0">
              <a:ln>
                <a:noFill/>
              </a:ln>
              <a:solidFill>
                <a:prstClr val="black"/>
              </a:solidFill>
              <a:effectLst/>
              <a:uLnTx/>
              <a:uFillTx/>
              <a:latin typeface="Arial"/>
              <a:cs typeface="+mn-cs"/>
            </a:endParaRPr>
          </a:p>
        </p:txBody>
      </p:sp>
      <p:sp>
        <p:nvSpPr>
          <p:cNvPr id="7" name="Rectangle 6"/>
          <p:cNvSpPr/>
          <p:nvPr/>
        </p:nvSpPr>
        <p:spPr>
          <a:xfrm>
            <a:off x="433471" y="1473616"/>
            <a:ext cx="1807430" cy="868338"/>
          </a:xfrm>
          <a:prstGeom prst="rect">
            <a:avLst/>
          </a:prstGeom>
          <a:solidFill>
            <a:srgbClr val="92D050"/>
          </a:solidFill>
          <a:ln w="3175">
            <a:solidFill>
              <a:schemeClr val="bg1">
                <a:lumMod val="6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300" b="1" i="0" u="none" strike="noStrike" kern="1200" cap="none" spc="0" normalizeH="0" baseline="0" noProof="0" dirty="0">
                <a:ln>
                  <a:noFill/>
                </a:ln>
                <a:solidFill>
                  <a:prstClr val="black"/>
                </a:solidFill>
                <a:effectLst/>
                <a:uLnTx/>
                <a:uFillTx/>
                <a:latin typeface="Arial"/>
                <a:cs typeface="+mn-cs"/>
              </a:rPr>
              <a:t>Revenue</a:t>
            </a:r>
            <a:endParaRPr kumimoji="0" lang="en-GB" sz="1300" b="1" i="0" u="none" strike="noStrike" kern="1200" cap="none" spc="0" normalizeH="0" baseline="0" noProof="0" dirty="0">
              <a:ln>
                <a:noFill/>
              </a:ln>
              <a:solidFill>
                <a:prstClr val="black"/>
              </a:solidFill>
              <a:effectLst/>
              <a:uLnTx/>
              <a:uFillTx/>
              <a:latin typeface="Arial"/>
              <a:cs typeface="+mn-cs"/>
            </a:endParaRPr>
          </a:p>
        </p:txBody>
      </p:sp>
      <p:cxnSp>
        <p:nvCxnSpPr>
          <p:cNvPr id="19" name="Straight Connector 18"/>
          <p:cNvCxnSpPr>
            <a:stCxn id="7" idx="3"/>
          </p:cNvCxnSpPr>
          <p:nvPr/>
        </p:nvCxnSpPr>
        <p:spPr>
          <a:xfrm flipV="1">
            <a:off x="2240901" y="1898285"/>
            <a:ext cx="4416412" cy="9500"/>
          </a:xfrm>
          <a:prstGeom prst="lin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0">
            <a:schemeClr val="dk1"/>
          </a:fillRef>
          <a:effectRef idx="0">
            <a:schemeClr val="dk1"/>
          </a:effectRef>
          <a:fontRef idx="minor">
            <a:schemeClr val="tx1"/>
          </a:fontRef>
        </p:style>
      </p:cxnSp>
      <p:cxnSp>
        <p:nvCxnSpPr>
          <p:cNvPr id="24" name="Elbow Connector 23"/>
          <p:cNvCxnSpPr/>
          <p:nvPr/>
        </p:nvCxnSpPr>
        <p:spPr>
          <a:xfrm>
            <a:off x="8648516" y="1905211"/>
            <a:ext cx="216024" cy="1579916"/>
          </a:xfrm>
          <a:prstGeom prst="bentConnector2">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23528" y="3494629"/>
            <a:ext cx="8383362" cy="0"/>
          </a:xfrm>
          <a:prstGeom prst="lin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0">
            <a:schemeClr val="dk1"/>
          </a:fillRef>
          <a:effectRef idx="0">
            <a:schemeClr val="dk1"/>
          </a:effectRef>
          <a:fontRef idx="minor">
            <a:schemeClr val="tx1"/>
          </a:fontRef>
        </p:style>
      </p:cxnSp>
      <p:sp>
        <p:nvSpPr>
          <p:cNvPr id="31" name="TextBox 30"/>
          <p:cNvSpPr txBox="1"/>
          <p:nvPr/>
        </p:nvSpPr>
        <p:spPr>
          <a:xfrm>
            <a:off x="4342812" y="1407027"/>
            <a:ext cx="457152" cy="40011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a:ln>
                  <a:noFill/>
                </a:ln>
                <a:solidFill>
                  <a:prstClr val="black"/>
                </a:solidFill>
                <a:effectLst/>
                <a:uLnTx/>
                <a:uFillTx/>
                <a:latin typeface="Arial"/>
                <a:cs typeface="+mn-cs"/>
              </a:rPr>
              <a:t>= </a:t>
            </a:r>
            <a:endParaRPr kumimoji="0" lang="en-GB" sz="2000" b="0" i="0" u="none" strike="noStrike" kern="1200" cap="none" spc="0" normalizeH="0" baseline="0" noProof="0" dirty="0">
              <a:ln>
                <a:noFill/>
              </a:ln>
              <a:solidFill>
                <a:prstClr val="black"/>
              </a:solidFill>
              <a:effectLst/>
              <a:uLnTx/>
              <a:uFillTx/>
              <a:latin typeface="Arial"/>
              <a:cs typeface="+mn-cs"/>
            </a:endParaRPr>
          </a:p>
        </p:txBody>
      </p:sp>
      <p:sp>
        <p:nvSpPr>
          <p:cNvPr id="32" name="TextBox 31"/>
          <p:cNvSpPr txBox="1"/>
          <p:nvPr/>
        </p:nvSpPr>
        <p:spPr>
          <a:xfrm>
            <a:off x="2198861" y="1427171"/>
            <a:ext cx="457152" cy="40011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a:ln>
                  <a:noFill/>
                </a:ln>
                <a:solidFill>
                  <a:prstClr val="black"/>
                </a:solidFill>
                <a:effectLst/>
                <a:uLnTx/>
                <a:uFillTx/>
                <a:latin typeface="Arial"/>
                <a:cs typeface="+mn-cs"/>
              </a:rPr>
              <a:t>- </a:t>
            </a:r>
            <a:endParaRPr kumimoji="0" lang="en-GB" sz="2000" b="0" i="0" u="none" strike="noStrike" kern="1200" cap="none" spc="0" normalizeH="0" baseline="0" noProof="0" dirty="0">
              <a:ln>
                <a:noFill/>
              </a:ln>
              <a:solidFill>
                <a:prstClr val="black"/>
              </a:solidFill>
              <a:effectLst/>
              <a:uLnTx/>
              <a:uFillTx/>
              <a:latin typeface="Arial"/>
              <a:cs typeface="+mn-cs"/>
            </a:endParaRPr>
          </a:p>
        </p:txBody>
      </p:sp>
      <p:sp>
        <p:nvSpPr>
          <p:cNvPr id="33" name="TextBox 32"/>
          <p:cNvSpPr txBox="1"/>
          <p:nvPr/>
        </p:nvSpPr>
        <p:spPr>
          <a:xfrm>
            <a:off x="2209375" y="3069074"/>
            <a:ext cx="457152" cy="40011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a:ln>
                  <a:noFill/>
                </a:ln>
                <a:solidFill>
                  <a:prstClr val="black"/>
                </a:solidFill>
                <a:effectLst/>
                <a:uLnTx/>
                <a:uFillTx/>
                <a:latin typeface="Arial"/>
                <a:cs typeface="+mn-cs"/>
              </a:rPr>
              <a:t>= </a:t>
            </a:r>
            <a:endParaRPr kumimoji="0" lang="en-GB" sz="2000" b="0" i="0" u="none" strike="noStrike" kern="1200" cap="none" spc="0" normalizeH="0" baseline="0" noProof="0" dirty="0">
              <a:ln>
                <a:noFill/>
              </a:ln>
              <a:solidFill>
                <a:prstClr val="black"/>
              </a:solidFill>
              <a:effectLst/>
              <a:uLnTx/>
              <a:uFillTx/>
              <a:latin typeface="Arial"/>
              <a:cs typeface="+mn-cs"/>
            </a:endParaRPr>
          </a:p>
        </p:txBody>
      </p:sp>
      <p:sp>
        <p:nvSpPr>
          <p:cNvPr id="35" name="TextBox 34"/>
          <p:cNvSpPr txBox="1"/>
          <p:nvPr/>
        </p:nvSpPr>
        <p:spPr>
          <a:xfrm>
            <a:off x="6392720" y="3070322"/>
            <a:ext cx="457152" cy="40011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a:ln>
                  <a:noFill/>
                </a:ln>
                <a:solidFill>
                  <a:prstClr val="black"/>
                </a:solidFill>
                <a:effectLst/>
                <a:uLnTx/>
                <a:uFillTx/>
                <a:latin typeface="Arial"/>
                <a:cs typeface="+mn-cs"/>
              </a:rPr>
              <a:t>= </a:t>
            </a:r>
            <a:endParaRPr kumimoji="0" lang="en-GB" sz="2000" b="0" i="0" u="none" strike="noStrike" kern="1200" cap="none" spc="0" normalizeH="0" baseline="0" noProof="0" dirty="0">
              <a:ln>
                <a:noFill/>
              </a:ln>
              <a:solidFill>
                <a:prstClr val="black"/>
              </a:solidFill>
              <a:effectLst/>
              <a:uLnTx/>
              <a:uFillTx/>
              <a:latin typeface="Arial"/>
              <a:cs typeface="+mn-cs"/>
            </a:endParaRPr>
          </a:p>
        </p:txBody>
      </p:sp>
      <p:sp>
        <p:nvSpPr>
          <p:cNvPr id="39" name="TextBox 38"/>
          <p:cNvSpPr txBox="1"/>
          <p:nvPr/>
        </p:nvSpPr>
        <p:spPr>
          <a:xfrm>
            <a:off x="8864540" y="2510503"/>
            <a:ext cx="218555" cy="40011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a:ln>
                  <a:noFill/>
                </a:ln>
                <a:solidFill>
                  <a:prstClr val="black"/>
                </a:solidFill>
                <a:effectLst/>
                <a:uLnTx/>
                <a:uFillTx/>
                <a:latin typeface="Arial"/>
                <a:cs typeface="+mn-cs"/>
              </a:rPr>
              <a:t>+</a:t>
            </a:r>
            <a:endParaRPr kumimoji="0" lang="en-GB" sz="2000" b="0" i="0" u="none" strike="noStrike" kern="1200" cap="none" spc="0" normalizeH="0" baseline="0" noProof="0" dirty="0">
              <a:ln>
                <a:noFill/>
              </a:ln>
              <a:solidFill>
                <a:prstClr val="black"/>
              </a:solidFill>
              <a:effectLst/>
              <a:uLnTx/>
              <a:uFillTx/>
              <a:latin typeface="Arial"/>
              <a:cs typeface="+mn-cs"/>
            </a:endParaRPr>
          </a:p>
        </p:txBody>
      </p:sp>
      <p:cxnSp>
        <p:nvCxnSpPr>
          <p:cNvPr id="41" name="Straight Connector 40"/>
          <p:cNvCxnSpPr>
            <a:endCxn id="15" idx="3"/>
          </p:cNvCxnSpPr>
          <p:nvPr/>
        </p:nvCxnSpPr>
        <p:spPr>
          <a:xfrm>
            <a:off x="326951" y="5266555"/>
            <a:ext cx="6147342" cy="0"/>
          </a:xfrm>
          <a:prstGeom prst="lin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715968" y="4798503"/>
            <a:ext cx="1758325" cy="936104"/>
          </a:xfrm>
          <a:prstGeom prst="rect">
            <a:avLst/>
          </a:prstGeom>
          <a:solidFill>
            <a:schemeClr val="accent3">
              <a:lumMod val="40000"/>
              <a:lumOff val="60000"/>
            </a:schemeClr>
          </a:solidFill>
          <a:ln w="3175">
            <a:solidFill>
              <a:schemeClr val="bg1">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300" b="1" i="0" u="none" strike="noStrike" kern="1200" cap="none" spc="0" normalizeH="0" baseline="0" noProof="0" dirty="0">
                <a:ln>
                  <a:noFill/>
                </a:ln>
                <a:solidFill>
                  <a:prstClr val="black"/>
                </a:solidFill>
                <a:effectLst/>
                <a:uLnTx/>
                <a:uFillTx/>
                <a:latin typeface="Arial"/>
                <a:cs typeface="+mn-cs"/>
              </a:rPr>
              <a:t>Changes in cash and other balances</a:t>
            </a:r>
            <a:endParaRPr kumimoji="0" lang="en-GB" sz="1300" b="1" i="0" u="none" strike="noStrike" kern="1200" cap="none" spc="0" normalizeH="0" baseline="0" noProof="0" dirty="0">
              <a:ln>
                <a:noFill/>
              </a:ln>
              <a:solidFill>
                <a:prstClr val="black"/>
              </a:solidFill>
              <a:effectLst/>
              <a:uLnTx/>
              <a:uFillTx/>
              <a:latin typeface="Arial"/>
              <a:cs typeface="+mn-cs"/>
            </a:endParaRPr>
          </a:p>
        </p:txBody>
      </p:sp>
      <p:cxnSp>
        <p:nvCxnSpPr>
          <p:cNvPr id="44" name="Straight Connector 43"/>
          <p:cNvCxnSpPr/>
          <p:nvPr/>
        </p:nvCxnSpPr>
        <p:spPr>
          <a:xfrm>
            <a:off x="323528" y="3494629"/>
            <a:ext cx="0" cy="1764000"/>
          </a:xfrm>
          <a:prstGeom prst="line">
            <a:avLst/>
          </a:prstGeom>
          <a:ln>
            <a:solidFill>
              <a:schemeClr val="bg1">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0" y="4203622"/>
            <a:ext cx="323528" cy="40011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a:ln>
                  <a:noFill/>
                </a:ln>
                <a:solidFill>
                  <a:prstClr val="black"/>
                </a:solidFill>
                <a:effectLst/>
                <a:uLnTx/>
                <a:uFillTx/>
                <a:latin typeface="Arial"/>
                <a:cs typeface="+mn-cs"/>
              </a:rPr>
              <a:t>+ </a:t>
            </a:r>
            <a:endParaRPr kumimoji="0" lang="en-GB" sz="2000" b="0" i="0" u="none" strike="noStrike" kern="1200" cap="none" spc="0" normalizeH="0" baseline="0" noProof="0">
              <a:ln>
                <a:noFill/>
              </a:ln>
              <a:solidFill>
                <a:prstClr val="black"/>
              </a:solidFill>
              <a:effectLst/>
              <a:uLnTx/>
              <a:uFillTx/>
              <a:latin typeface="Arial"/>
              <a:cs typeface="+mn-cs"/>
            </a:endParaRPr>
          </a:p>
        </p:txBody>
      </p:sp>
      <p:sp>
        <p:nvSpPr>
          <p:cNvPr id="47" name="TextBox 46"/>
          <p:cNvSpPr txBox="1"/>
          <p:nvPr/>
        </p:nvSpPr>
        <p:spPr>
          <a:xfrm>
            <a:off x="2215803" y="4813895"/>
            <a:ext cx="457152" cy="40011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a:ln>
                  <a:noFill/>
                </a:ln>
                <a:solidFill>
                  <a:prstClr val="black"/>
                </a:solidFill>
                <a:effectLst/>
                <a:uLnTx/>
                <a:uFillTx/>
                <a:latin typeface="Arial"/>
                <a:cs typeface="+mn-cs"/>
              </a:rPr>
              <a:t>+ </a:t>
            </a:r>
            <a:endParaRPr kumimoji="0" lang="en-GB" sz="2000" b="0" i="0" u="none" strike="noStrike" kern="1200" cap="none" spc="0" normalizeH="0" baseline="0" noProof="0" dirty="0">
              <a:ln>
                <a:noFill/>
              </a:ln>
              <a:solidFill>
                <a:prstClr val="black"/>
              </a:solidFill>
              <a:effectLst/>
              <a:uLnTx/>
              <a:uFillTx/>
              <a:latin typeface="Arial"/>
              <a:cs typeface="+mn-cs"/>
            </a:endParaRPr>
          </a:p>
        </p:txBody>
      </p:sp>
      <p:sp>
        <p:nvSpPr>
          <p:cNvPr id="48" name="TextBox 47"/>
          <p:cNvSpPr txBox="1"/>
          <p:nvPr/>
        </p:nvSpPr>
        <p:spPr>
          <a:xfrm>
            <a:off x="4370713" y="4813895"/>
            <a:ext cx="382477" cy="40011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a:ln>
                  <a:noFill/>
                </a:ln>
                <a:solidFill>
                  <a:prstClr val="black"/>
                </a:solidFill>
                <a:effectLst/>
                <a:uLnTx/>
                <a:uFillTx/>
                <a:latin typeface="Arial"/>
                <a:cs typeface="+mn-cs"/>
              </a:rPr>
              <a:t>+ </a:t>
            </a:r>
            <a:endParaRPr kumimoji="0" lang="en-GB" sz="2000" b="0" i="0" u="none" strike="noStrike" kern="1200" cap="none" spc="0" normalizeH="0" baseline="0" noProof="0" dirty="0">
              <a:ln>
                <a:noFill/>
              </a:ln>
              <a:solidFill>
                <a:prstClr val="black"/>
              </a:solidFill>
              <a:effectLst/>
              <a:uLnTx/>
              <a:uFillTx/>
              <a:latin typeface="Arial"/>
              <a:cs typeface="+mn-cs"/>
            </a:endParaRPr>
          </a:p>
        </p:txBody>
      </p:sp>
      <p:cxnSp>
        <p:nvCxnSpPr>
          <p:cNvPr id="30" name="Straight Connector 29"/>
          <p:cNvCxnSpPr/>
          <p:nvPr/>
        </p:nvCxnSpPr>
        <p:spPr>
          <a:xfrm>
            <a:off x="8773840" y="1913843"/>
            <a:ext cx="0" cy="1548000"/>
          </a:xfrm>
          <a:prstGeom prst="line">
            <a:avLst/>
          </a:prstGeom>
          <a:ln>
            <a:solidFill>
              <a:schemeClr val="bg1">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bwMode="auto">
          <a:xfrm>
            <a:off x="313018" y="3480446"/>
            <a:ext cx="21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 name="Straight Connector 33"/>
          <p:cNvCxnSpPr/>
          <p:nvPr/>
        </p:nvCxnSpPr>
        <p:spPr bwMode="auto">
          <a:xfrm>
            <a:off x="323528" y="5229397"/>
            <a:ext cx="180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 name="Straight Connector 35"/>
          <p:cNvCxnSpPr/>
          <p:nvPr/>
        </p:nvCxnSpPr>
        <p:spPr bwMode="auto">
          <a:xfrm>
            <a:off x="2251414" y="5220512"/>
            <a:ext cx="432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a:off x="4283968" y="5236778"/>
            <a:ext cx="432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4273458" y="3490956"/>
            <a:ext cx="432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 name="Straight Connector 39"/>
          <p:cNvCxnSpPr/>
          <p:nvPr/>
        </p:nvCxnSpPr>
        <p:spPr bwMode="auto">
          <a:xfrm>
            <a:off x="6405296" y="3494629"/>
            <a:ext cx="432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 name="Straight Connector 41"/>
          <p:cNvCxnSpPr/>
          <p:nvPr/>
        </p:nvCxnSpPr>
        <p:spPr bwMode="auto">
          <a:xfrm>
            <a:off x="2232481" y="3485641"/>
            <a:ext cx="432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 name="Straight Connector 42"/>
          <p:cNvCxnSpPr/>
          <p:nvPr/>
        </p:nvCxnSpPr>
        <p:spPr bwMode="auto">
          <a:xfrm>
            <a:off x="6181243" y="1892825"/>
            <a:ext cx="2592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 name="Straight Connector 44"/>
          <p:cNvCxnSpPr/>
          <p:nvPr/>
        </p:nvCxnSpPr>
        <p:spPr bwMode="auto">
          <a:xfrm>
            <a:off x="8556584" y="3469936"/>
            <a:ext cx="21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 name="Straight Connector 48"/>
          <p:cNvCxnSpPr/>
          <p:nvPr/>
        </p:nvCxnSpPr>
        <p:spPr bwMode="auto">
          <a:xfrm>
            <a:off x="2240901" y="1850783"/>
            <a:ext cx="432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a:off x="4441536" y="1851745"/>
            <a:ext cx="432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Rectangle 10"/>
          <p:cNvSpPr/>
          <p:nvPr/>
        </p:nvSpPr>
        <p:spPr>
          <a:xfrm>
            <a:off x="2647708" y="3052497"/>
            <a:ext cx="1775098" cy="849424"/>
          </a:xfrm>
          <a:prstGeom prst="rect">
            <a:avLst/>
          </a:prstGeom>
          <a:solidFill>
            <a:schemeClr val="accent3">
              <a:lumMod val="40000"/>
              <a:lumOff val="60000"/>
            </a:schemeClr>
          </a:solidFill>
          <a:ln w="3175">
            <a:solidFill>
              <a:schemeClr val="bg1">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300" b="1" i="0" u="none" strike="noStrike" kern="1200" cap="none" spc="0" normalizeH="0" baseline="0" noProof="0" dirty="0">
                <a:ln>
                  <a:noFill/>
                </a:ln>
                <a:solidFill>
                  <a:prstClr val="black"/>
                </a:solidFill>
                <a:effectLst/>
                <a:uLnTx/>
                <a:uFillTx/>
                <a:latin typeface="Arial"/>
                <a:cs typeface="+mn-cs"/>
              </a:rPr>
              <a:t>Financing of Gross Borrowing Requirement</a:t>
            </a:r>
            <a:endParaRPr kumimoji="0" lang="en-GB" sz="1300" b="1" i="0" u="none" strike="noStrike" kern="1200" cap="none" spc="0" normalizeH="0" baseline="0" noProof="0" dirty="0">
              <a:ln>
                <a:noFill/>
              </a:ln>
              <a:solidFill>
                <a:prstClr val="black"/>
              </a:solidFill>
              <a:effectLst/>
              <a:uLnTx/>
              <a:uFillTx/>
              <a:latin typeface="Arial"/>
              <a:cs typeface="+mn-cs"/>
            </a:endParaRPr>
          </a:p>
        </p:txBody>
      </p:sp>
      <p:sp>
        <p:nvSpPr>
          <p:cNvPr id="14" name="Rectangle 13"/>
          <p:cNvSpPr/>
          <p:nvPr/>
        </p:nvSpPr>
        <p:spPr>
          <a:xfrm>
            <a:off x="4723054" y="3058450"/>
            <a:ext cx="1761158" cy="849424"/>
          </a:xfrm>
          <a:prstGeom prst="rect">
            <a:avLst/>
          </a:prstGeom>
          <a:solidFill>
            <a:srgbClr val="92D050"/>
          </a:solidFill>
          <a:ln w="3175">
            <a:solidFill>
              <a:schemeClr val="bg1">
                <a:lumMod val="6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300" b="1" i="0" u="none" strike="noStrike" kern="1200" cap="none" spc="0" normalizeH="0" baseline="0" noProof="0" dirty="0">
                <a:ln>
                  <a:noFill/>
                </a:ln>
                <a:solidFill>
                  <a:prstClr val="black"/>
                </a:solidFill>
                <a:effectLst/>
                <a:uLnTx/>
                <a:uFillTx/>
                <a:latin typeface="Arial"/>
                <a:cs typeface="+mn-cs"/>
              </a:rPr>
              <a:t>Gross Borrowing Requirement</a:t>
            </a:r>
            <a:endParaRPr kumimoji="0" lang="en-GB" sz="1300" b="1" i="0" u="none" strike="noStrike" kern="1200" cap="none" spc="0" normalizeH="0" baseline="0" noProof="0" dirty="0">
              <a:ln>
                <a:noFill/>
              </a:ln>
              <a:solidFill>
                <a:prstClr val="black"/>
              </a:solidFill>
              <a:effectLst/>
              <a:uLnTx/>
              <a:uFillTx/>
              <a:latin typeface="Arial"/>
              <a:cs typeface="+mn-cs"/>
            </a:endParaRPr>
          </a:p>
        </p:txBody>
      </p:sp>
      <p:sp>
        <p:nvSpPr>
          <p:cNvPr id="8" name="Rectangle 7"/>
          <p:cNvSpPr/>
          <p:nvPr/>
        </p:nvSpPr>
        <p:spPr>
          <a:xfrm>
            <a:off x="475418" y="3047709"/>
            <a:ext cx="1764975" cy="842950"/>
          </a:xfrm>
          <a:prstGeom prst="rect">
            <a:avLst/>
          </a:prstGeom>
          <a:solidFill>
            <a:schemeClr val="accent3">
              <a:lumMod val="40000"/>
              <a:lumOff val="60000"/>
            </a:schemeClr>
          </a:solidFill>
          <a:ln w="3175">
            <a:solidFill>
              <a:schemeClr val="bg1">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300" b="1" i="0" u="none" strike="noStrike" kern="1200" cap="none" spc="0" normalizeH="0" baseline="0" noProof="0" dirty="0">
                <a:ln>
                  <a:noFill/>
                </a:ln>
                <a:solidFill>
                  <a:prstClr val="black"/>
                </a:solidFill>
                <a:effectLst/>
                <a:uLnTx/>
                <a:uFillTx/>
                <a:latin typeface="Arial"/>
                <a:cs typeface="+mn-cs"/>
              </a:rPr>
              <a:t>Domestic short-term loans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300" b="1" i="0" u="none" strike="noStrike" kern="1200" cap="none" spc="0" normalizeH="0" baseline="0" noProof="0" dirty="0">
                <a:ln>
                  <a:noFill/>
                </a:ln>
                <a:solidFill>
                  <a:prstClr val="black"/>
                </a:solidFill>
                <a:effectLst/>
                <a:uLnTx/>
                <a:uFillTx/>
                <a:latin typeface="Arial"/>
                <a:cs typeface="+mn-cs"/>
              </a:rPr>
              <a:t>(</a:t>
            </a:r>
            <a:r>
              <a:rPr kumimoji="0" lang="en-ZA" sz="1300" b="1" i="0" u="none" strike="noStrike" kern="1200" cap="none" spc="0" normalizeH="0" baseline="0" noProof="0" dirty="0" smtClean="0">
                <a:ln>
                  <a:noFill/>
                </a:ln>
                <a:solidFill>
                  <a:prstClr val="black"/>
                </a:solidFill>
                <a:effectLst/>
                <a:uLnTx/>
                <a:uFillTx/>
                <a:latin typeface="Arial"/>
                <a:cs typeface="+mn-cs"/>
              </a:rPr>
              <a:t>TBs/CPD</a:t>
            </a:r>
            <a:r>
              <a:rPr kumimoji="0" lang="en-ZA" sz="1300" b="1" i="0" u="none" strike="noStrike" kern="1200" cap="none" spc="0" normalizeH="0" baseline="0" noProof="0" dirty="0">
                <a:ln>
                  <a:noFill/>
                </a:ln>
                <a:solidFill>
                  <a:prstClr val="black"/>
                </a:solidFill>
                <a:effectLst/>
                <a:uLnTx/>
                <a:uFillTx/>
                <a:latin typeface="Arial"/>
                <a:cs typeface="+mn-cs"/>
              </a:rPr>
              <a:t>)</a:t>
            </a:r>
            <a:endParaRPr kumimoji="0" lang="en-GB" sz="1300" b="1" i="0" u="none" strike="noStrike" kern="1200" cap="none" spc="0" normalizeH="0" baseline="0" noProof="0" dirty="0">
              <a:ln>
                <a:noFill/>
              </a:ln>
              <a:solidFill>
                <a:prstClr val="black"/>
              </a:solidFill>
              <a:effectLst/>
              <a:uLnTx/>
              <a:uFillTx/>
              <a:latin typeface="Arial"/>
              <a:cs typeface="+mn-cs"/>
            </a:endParaRPr>
          </a:p>
        </p:txBody>
      </p:sp>
      <p:sp>
        <p:nvSpPr>
          <p:cNvPr id="13" name="Rectangle 12"/>
          <p:cNvSpPr/>
          <p:nvPr/>
        </p:nvSpPr>
        <p:spPr>
          <a:xfrm>
            <a:off x="4743937" y="1470032"/>
            <a:ext cx="1770881" cy="868338"/>
          </a:xfrm>
          <a:prstGeom prst="rect">
            <a:avLst/>
          </a:prstGeom>
          <a:solidFill>
            <a:srgbClr val="92D050"/>
          </a:solidFill>
          <a:ln w="3175">
            <a:solidFill>
              <a:schemeClr val="bg1">
                <a:lumMod val="6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300" b="1" i="0" u="none" strike="noStrike" kern="1200" cap="none" spc="0" normalizeH="0" baseline="0" noProof="0" dirty="0">
                <a:ln>
                  <a:noFill/>
                </a:ln>
                <a:solidFill>
                  <a:prstClr val="black"/>
                </a:solidFill>
                <a:effectLst/>
                <a:uLnTx/>
                <a:uFillTx/>
                <a:latin typeface="Arial"/>
                <a:cs typeface="+mn-cs"/>
              </a:rPr>
              <a:t>Budget deficit</a:t>
            </a:r>
            <a:endParaRPr kumimoji="0" lang="en-GB" sz="1300" b="1" i="0" u="none" strike="noStrike" kern="1200" cap="none" spc="0" normalizeH="0" baseline="0" noProof="0" dirty="0">
              <a:ln>
                <a:noFill/>
              </a:ln>
              <a:solidFill>
                <a:prstClr val="black"/>
              </a:solidFill>
              <a:effectLst/>
              <a:uLnTx/>
              <a:uFillTx/>
              <a:latin typeface="Arial"/>
              <a:cs typeface="+mn-cs"/>
            </a:endParaRPr>
          </a:p>
        </p:txBody>
      </p:sp>
      <p:sp>
        <p:nvSpPr>
          <p:cNvPr id="17" name="Rectangle 16"/>
          <p:cNvSpPr/>
          <p:nvPr/>
        </p:nvSpPr>
        <p:spPr>
          <a:xfrm>
            <a:off x="6785033" y="3040368"/>
            <a:ext cx="1758325" cy="842950"/>
          </a:xfrm>
          <a:prstGeom prst="rect">
            <a:avLst/>
          </a:prstGeom>
          <a:solidFill>
            <a:srgbClr val="92D050"/>
          </a:solidFill>
          <a:ln w="3175">
            <a:solidFill>
              <a:schemeClr val="bg1">
                <a:lumMod val="6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300" b="1" i="0" u="none" strike="noStrike" kern="1200" cap="none" spc="0" normalizeH="0" baseline="0" noProof="0" dirty="0">
                <a:ln>
                  <a:noFill/>
                </a:ln>
                <a:solidFill>
                  <a:prstClr val="black"/>
                </a:solidFill>
                <a:effectLst/>
                <a:uLnTx/>
                <a:uFillTx/>
                <a:latin typeface="Arial"/>
                <a:cs typeface="+mn-cs"/>
              </a:rPr>
              <a:t>Redemptions</a:t>
            </a:r>
            <a:endParaRPr kumimoji="0" lang="en-GB" sz="1300" b="1" i="0" u="none" strike="noStrike" kern="1200" cap="none" spc="0" normalizeH="0" baseline="0" noProof="0" dirty="0">
              <a:ln>
                <a:noFill/>
              </a:ln>
              <a:solidFill>
                <a:prstClr val="black"/>
              </a:solidFill>
              <a:effectLst/>
              <a:uLnTx/>
              <a:uFillTx/>
              <a:latin typeface="Arial"/>
              <a:cs typeface="+mn-cs"/>
            </a:endParaRPr>
          </a:p>
        </p:txBody>
      </p:sp>
      <p:sp>
        <p:nvSpPr>
          <p:cNvPr id="9" name="Rectangle 8"/>
          <p:cNvSpPr/>
          <p:nvPr/>
        </p:nvSpPr>
        <p:spPr>
          <a:xfrm>
            <a:off x="535195" y="4809013"/>
            <a:ext cx="1736865" cy="936104"/>
          </a:xfrm>
          <a:prstGeom prst="rect">
            <a:avLst/>
          </a:prstGeom>
          <a:solidFill>
            <a:schemeClr val="accent3">
              <a:lumMod val="40000"/>
              <a:lumOff val="60000"/>
            </a:schemeClr>
          </a:solidFill>
          <a:ln w="3175">
            <a:solidFill>
              <a:schemeClr val="bg1">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300" b="1" i="0" u="none" strike="noStrike" kern="1200" cap="none" spc="0" normalizeH="0" baseline="0" noProof="0" dirty="0">
                <a:ln>
                  <a:noFill/>
                </a:ln>
                <a:solidFill>
                  <a:prstClr val="black"/>
                </a:solidFill>
                <a:effectLst/>
                <a:uLnTx/>
                <a:uFillTx/>
                <a:latin typeface="Arial"/>
                <a:cs typeface="+mn-cs"/>
              </a:rPr>
              <a:t>Domestic long-term loans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300" b="1" i="0" u="none" strike="noStrike" kern="1200" cap="none" spc="0" normalizeH="0" baseline="0" noProof="0" dirty="0">
                <a:ln>
                  <a:noFill/>
                </a:ln>
                <a:solidFill>
                  <a:prstClr val="black"/>
                </a:solidFill>
                <a:effectLst/>
                <a:uLnTx/>
                <a:uFillTx/>
                <a:latin typeface="Arial"/>
                <a:cs typeface="+mn-cs"/>
              </a:rPr>
              <a:t>(</a:t>
            </a:r>
            <a:r>
              <a:rPr kumimoji="0" lang="en-ZA" sz="1300" b="1" i="0" u="none" strike="noStrike" kern="1200" cap="none" spc="0" normalizeH="0" baseline="0" noProof="0" dirty="0" smtClean="0">
                <a:ln>
                  <a:noFill/>
                </a:ln>
                <a:solidFill>
                  <a:prstClr val="black"/>
                </a:solidFill>
                <a:effectLst/>
                <a:uLnTx/>
                <a:uFillTx/>
                <a:latin typeface="Arial"/>
                <a:cs typeface="+mn-cs"/>
              </a:rPr>
              <a:t>Fixed/</a:t>
            </a:r>
            <a:r>
              <a:rPr kumimoji="0" lang="en-ZA" sz="1300" b="1" i="0" u="none" strike="noStrike" kern="1200" cap="none" spc="0" normalizeH="0" baseline="0" noProof="0" dirty="0" err="1" smtClean="0">
                <a:ln>
                  <a:noFill/>
                </a:ln>
                <a:solidFill>
                  <a:prstClr val="black"/>
                </a:solidFill>
                <a:effectLst/>
                <a:uLnTx/>
                <a:uFillTx/>
                <a:latin typeface="Arial"/>
                <a:cs typeface="+mn-cs"/>
              </a:rPr>
              <a:t>ILB</a:t>
            </a:r>
            <a:r>
              <a:rPr kumimoji="0" lang="en-ZA" sz="1300" b="1" i="0" u="none" strike="noStrike" kern="1200" cap="none" spc="0" normalizeH="0" baseline="0" noProof="0" dirty="0" smtClean="0">
                <a:ln>
                  <a:noFill/>
                </a:ln>
                <a:solidFill>
                  <a:prstClr val="black"/>
                </a:solidFill>
                <a:effectLst/>
                <a:uLnTx/>
                <a:uFillTx/>
                <a:latin typeface="Arial"/>
                <a:cs typeface="+mn-cs"/>
              </a:rPr>
              <a:t>/Retail</a:t>
            </a:r>
            <a:r>
              <a:rPr kumimoji="0" lang="en-ZA" sz="1300" b="1" i="0" u="none" strike="noStrike" kern="1200" cap="none" spc="0" normalizeH="0" baseline="0" noProof="0" dirty="0">
                <a:ln>
                  <a:noFill/>
                </a:ln>
                <a:solidFill>
                  <a:prstClr val="black"/>
                </a:solidFill>
                <a:effectLst/>
                <a:uLnTx/>
                <a:uFillTx/>
                <a:latin typeface="Arial"/>
                <a:cs typeface="+mn-cs"/>
              </a:rPr>
              <a:t>)</a:t>
            </a:r>
            <a:endParaRPr kumimoji="0" lang="en-GB" sz="1300" b="1" i="0" u="none" strike="noStrike" kern="1200" cap="none" spc="0" normalizeH="0" baseline="0" noProof="0" dirty="0">
              <a:ln>
                <a:noFill/>
              </a:ln>
              <a:solidFill>
                <a:prstClr val="black"/>
              </a:solidFill>
              <a:effectLst/>
              <a:uLnTx/>
              <a:uFillTx/>
              <a:latin typeface="Arial"/>
              <a:cs typeface="+mn-cs"/>
            </a:endParaRPr>
          </a:p>
        </p:txBody>
      </p:sp>
      <p:sp>
        <p:nvSpPr>
          <p:cNvPr id="12" name="Rectangle 11"/>
          <p:cNvSpPr/>
          <p:nvPr/>
        </p:nvSpPr>
        <p:spPr>
          <a:xfrm>
            <a:off x="2668728" y="4790577"/>
            <a:ext cx="1742694" cy="936104"/>
          </a:xfrm>
          <a:prstGeom prst="rect">
            <a:avLst/>
          </a:prstGeom>
          <a:solidFill>
            <a:schemeClr val="accent3">
              <a:lumMod val="40000"/>
              <a:lumOff val="60000"/>
            </a:schemeClr>
          </a:solidFill>
          <a:ln w="3175">
            <a:solidFill>
              <a:schemeClr val="bg1">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300" b="1" i="0" u="none" strike="noStrike" kern="1200" cap="none" spc="0" normalizeH="0" baseline="0" noProof="0" dirty="0">
                <a:ln>
                  <a:noFill/>
                </a:ln>
                <a:solidFill>
                  <a:prstClr val="black"/>
                </a:solidFill>
                <a:effectLst/>
                <a:uLnTx/>
                <a:uFillTx/>
                <a:latin typeface="Arial"/>
                <a:cs typeface="+mn-cs"/>
              </a:rPr>
              <a:t>Foreign loans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300" b="1" i="0" u="none" strike="noStrike" kern="1200" cap="none" spc="0" normalizeH="0" baseline="0" noProof="0" dirty="0">
                <a:ln>
                  <a:noFill/>
                </a:ln>
                <a:solidFill>
                  <a:prstClr val="black"/>
                </a:solidFill>
                <a:effectLst/>
                <a:uLnTx/>
                <a:uFillTx/>
                <a:latin typeface="Arial"/>
                <a:cs typeface="+mn-cs"/>
              </a:rPr>
              <a:t>(Capital market/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300" b="1" i="0" u="none" strike="noStrike" kern="1200" cap="none" spc="0" normalizeH="0" baseline="0" noProof="0" dirty="0">
                <a:ln>
                  <a:noFill/>
                </a:ln>
                <a:solidFill>
                  <a:prstClr val="black"/>
                </a:solidFill>
                <a:effectLst/>
                <a:uLnTx/>
                <a:uFillTx/>
                <a:latin typeface="Arial"/>
                <a:cs typeface="+mn-cs"/>
              </a:rPr>
              <a:t>arms procurement/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300" b="1" i="0" u="none" strike="noStrike" kern="1200" cap="none" spc="0" normalizeH="0" baseline="0" noProof="0" dirty="0">
                <a:ln>
                  <a:noFill/>
                </a:ln>
                <a:solidFill>
                  <a:prstClr val="black"/>
                </a:solidFill>
                <a:effectLst/>
                <a:uLnTx/>
                <a:uFillTx/>
                <a:latin typeface="Arial"/>
                <a:cs typeface="+mn-cs"/>
              </a:rPr>
              <a:t>concessionary)</a:t>
            </a:r>
            <a:endParaRPr kumimoji="0" lang="en-GB" sz="1300" b="1" i="0" u="none" strike="noStrike" kern="1200" cap="none" spc="0" normalizeH="0" baseline="0" noProof="0" dirty="0">
              <a:ln>
                <a:noFill/>
              </a:ln>
              <a:solidFill>
                <a:prstClr val="black"/>
              </a:solidFill>
              <a:effectLst/>
              <a:uLnTx/>
              <a:uFillTx/>
              <a:latin typeface="Arial"/>
              <a:cs typeface="+mn-cs"/>
            </a:endParaRPr>
          </a:p>
        </p:txBody>
      </p:sp>
      <p:sp>
        <p:nvSpPr>
          <p:cNvPr id="10" name="Rectangle 9"/>
          <p:cNvSpPr/>
          <p:nvPr/>
        </p:nvSpPr>
        <p:spPr>
          <a:xfrm>
            <a:off x="2645503" y="1470032"/>
            <a:ext cx="1775098" cy="868338"/>
          </a:xfrm>
          <a:prstGeom prst="rect">
            <a:avLst/>
          </a:prstGeom>
          <a:solidFill>
            <a:srgbClr val="92D050"/>
          </a:solidFill>
          <a:ln w="3175">
            <a:solidFill>
              <a:schemeClr val="bg1">
                <a:lumMod val="6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300" b="1" i="0" u="none" strike="noStrike" kern="1200" cap="none" spc="0" normalizeH="0" baseline="0" noProof="0" dirty="0">
                <a:ln>
                  <a:noFill/>
                </a:ln>
                <a:solidFill>
                  <a:srgbClr val="000000"/>
                </a:solidFill>
                <a:effectLst/>
                <a:uLnTx/>
                <a:uFillTx/>
                <a:latin typeface="Arial"/>
                <a:cs typeface="+mn-cs"/>
              </a:rPr>
              <a:t>Debt-service costs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300" b="1" i="0" u="none" strike="noStrike" kern="1200" cap="none" spc="0" normalizeH="0" baseline="0" noProof="0" dirty="0">
                <a:ln>
                  <a:noFill/>
                </a:ln>
                <a:solidFill>
                  <a:prstClr val="black"/>
                </a:solidFill>
                <a:effectLst/>
                <a:uLnTx/>
                <a:uFillTx/>
                <a:latin typeface="Arial"/>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300" b="1" i="0" u="none" strike="noStrike" kern="1200" cap="none" spc="0" normalizeH="0" baseline="0" noProof="0" dirty="0">
                <a:ln>
                  <a:noFill/>
                </a:ln>
                <a:solidFill>
                  <a:prstClr val="black"/>
                </a:solidFill>
                <a:effectLst/>
                <a:uLnTx/>
                <a:uFillTx/>
                <a:latin typeface="Arial"/>
                <a:cs typeface="+mn-cs"/>
              </a:rPr>
              <a:t>Non-interest expenditure</a:t>
            </a:r>
            <a:endParaRPr kumimoji="0" lang="en-GB" sz="1300" b="1" i="0" u="none" strike="noStrike" kern="1200" cap="none" spc="0" normalizeH="0" baseline="0" noProof="0" dirty="0">
              <a:ln>
                <a:noFill/>
              </a:ln>
              <a:solidFill>
                <a:prstClr val="black"/>
              </a:solidFill>
              <a:effectLst/>
              <a:uLnTx/>
              <a:uFillTx/>
              <a:latin typeface="Arial"/>
              <a:cs typeface="+mn-cs"/>
            </a:endParaRPr>
          </a:p>
        </p:txBody>
      </p:sp>
    </p:spTree>
    <p:extLst>
      <p:ext uri="{BB962C8B-B14F-4D97-AF65-F5344CB8AC3E}">
        <p14:creationId xmlns:p14="http://schemas.microsoft.com/office/powerpoint/2010/main" val="2147028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bwMode="gray">
          <a:xfrm>
            <a:off x="152400" y="76200"/>
            <a:ext cx="8991600" cy="838200"/>
          </a:xfrm>
        </p:spPr>
        <p:txBody>
          <a:bodyPr/>
          <a:lstStyle/>
          <a:p>
            <a:pPr eaLnBrk="1" hangingPunct="1"/>
            <a:r>
              <a:rPr lang="en-GB" dirty="0" smtClean="0"/>
              <a:t>Principles informing the funding strategy</a:t>
            </a:r>
            <a:endParaRPr lang="en-GB" dirty="0"/>
          </a:p>
        </p:txBody>
      </p:sp>
      <p:sp>
        <p:nvSpPr>
          <p:cNvPr id="33796" name="Content Placeholder 5"/>
          <p:cNvSpPr>
            <a:spLocks/>
          </p:cNvSpPr>
          <p:nvPr/>
        </p:nvSpPr>
        <p:spPr bwMode="gray">
          <a:xfrm>
            <a:off x="152400" y="1284074"/>
            <a:ext cx="8906867" cy="5116726"/>
          </a:xfrm>
          <a:prstGeom prst="rect">
            <a:avLst/>
          </a:prstGeom>
          <a:noFill/>
          <a:ln w="9525">
            <a:noFill/>
            <a:miter lim="800000"/>
            <a:headEnd/>
            <a:tailEnd/>
          </a:ln>
        </p:spPr>
        <p:txBody>
          <a:bodyPr/>
          <a:lstStyle/>
          <a:p>
            <a:pPr marL="285750" marR="0" lvl="0"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rgbClr val="000000"/>
                </a:solidFill>
                <a:effectLst/>
                <a:uLnTx/>
                <a:uFillTx/>
                <a:latin typeface="Arial"/>
                <a:cs typeface="Times New Roman"/>
              </a:rPr>
              <a:t> Treasury bill issuance:</a:t>
            </a:r>
          </a:p>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r>
              <a:rPr kumimoji="0" lang="en-US" sz="1400" b="0" i="0" u="none" strike="noStrike" kern="1200" cap="none" spc="0" normalizeH="0" baseline="0" noProof="0" dirty="0">
                <a:ln>
                  <a:noFill/>
                </a:ln>
                <a:solidFill>
                  <a:srgbClr val="000000"/>
                </a:solidFill>
                <a:effectLst/>
                <a:uLnTx/>
                <a:uFillTx/>
                <a:latin typeface="Arial"/>
                <a:cs typeface="Times New Roman"/>
              </a:rPr>
              <a:t>Market</a:t>
            </a:r>
            <a:r>
              <a:rPr kumimoji="0" lang="en-US" sz="1600" b="0" i="0" u="none" strike="noStrike" kern="1200" cap="none" spc="0" normalizeH="0" baseline="0" noProof="0" dirty="0">
                <a:ln>
                  <a:noFill/>
                </a:ln>
                <a:solidFill>
                  <a:srgbClr val="000000"/>
                </a:solidFill>
                <a:effectLst/>
                <a:uLnTx/>
                <a:uFillTx/>
                <a:latin typeface="Arial"/>
                <a:cs typeface="Times New Roman"/>
              </a:rPr>
              <a:t> demand for different maturities</a:t>
            </a:r>
          </a:p>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srgbClr val="000000"/>
                </a:solidFill>
                <a:effectLst/>
                <a:uLnTx/>
                <a:uFillTx/>
                <a:latin typeface="Arial"/>
                <a:cs typeface="Times New Roman"/>
              </a:rPr>
              <a:t>Reducing refinancing risk</a:t>
            </a:r>
          </a:p>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srgbClr val="000000"/>
                </a:solidFill>
                <a:effectLst/>
                <a:uLnTx/>
                <a:uFillTx/>
                <a:latin typeface="Arial"/>
                <a:cs typeface="Times New Roman"/>
              </a:rPr>
              <a:t>Minimizing costs</a:t>
            </a:r>
          </a:p>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srgbClr val="000000"/>
                </a:solidFill>
                <a:effectLst/>
                <a:uLnTx/>
                <a:uFillTx/>
                <a:latin typeface="Arial"/>
                <a:cs typeface="Times New Roman"/>
              </a:rPr>
              <a:t>Meeting internal risk benchmarks</a:t>
            </a:r>
          </a:p>
          <a:p>
            <a:pPr marL="285750" marR="0" lvl="0"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1600" b="1" i="0" u="none" strike="noStrike" kern="1200" cap="none" spc="0" normalizeH="0" baseline="0" noProof="0" dirty="0">
              <a:ln>
                <a:noFill/>
              </a:ln>
              <a:solidFill>
                <a:srgbClr val="000000"/>
              </a:solidFill>
              <a:effectLst/>
              <a:uLnTx/>
              <a:uFillTx/>
              <a:latin typeface="Arial"/>
              <a:cs typeface="+mn-cs"/>
            </a:endParaRPr>
          </a:p>
          <a:p>
            <a:pPr marL="285750" marR="0" lvl="0"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srgbClr val="000000"/>
                </a:solidFill>
                <a:effectLst/>
                <a:uLnTx/>
                <a:uFillTx/>
                <a:latin typeface="Arial"/>
                <a:cs typeface="+mn-cs"/>
              </a:rPr>
              <a:t>Long term issuance </a:t>
            </a:r>
          </a:p>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srgbClr val="000000"/>
                </a:solidFill>
                <a:effectLst/>
                <a:uLnTx/>
                <a:uFillTx/>
                <a:latin typeface="Arial"/>
                <a:cs typeface="+mn-cs"/>
              </a:rPr>
              <a:t>Global and local debt market outlook </a:t>
            </a:r>
          </a:p>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srgbClr val="000000"/>
                </a:solidFill>
                <a:effectLst/>
                <a:uLnTx/>
                <a:uFillTx/>
                <a:latin typeface="Arial"/>
                <a:cs typeface="Times New Roman"/>
              </a:rPr>
              <a:t>Domestic market is the main source of funding</a:t>
            </a:r>
          </a:p>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srgbClr val="000000"/>
                </a:solidFill>
                <a:effectLst/>
                <a:uLnTx/>
                <a:uFillTx/>
                <a:latin typeface="Arial"/>
                <a:cs typeface="+mn-cs"/>
              </a:rPr>
              <a:t>Maturity Profile and the limitations of the portfolio and the risks</a:t>
            </a:r>
          </a:p>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srgbClr val="000000"/>
                </a:solidFill>
                <a:effectLst/>
                <a:uLnTx/>
                <a:uFillTx/>
                <a:latin typeface="Arial"/>
                <a:cs typeface="+mn-cs"/>
              </a:rPr>
              <a:t>Rising borrowing costs </a:t>
            </a:r>
          </a:p>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srgbClr val="000000"/>
                </a:solidFill>
                <a:effectLst/>
                <a:uLnTx/>
                <a:uFillTx/>
                <a:latin typeface="Arial"/>
                <a:cs typeface="+mn-cs"/>
              </a:rPr>
              <a:t>Impact of switch </a:t>
            </a:r>
            <a:r>
              <a:rPr kumimoji="0" lang="en-US" sz="1600" b="0" i="0" u="none" strike="noStrike" kern="1200" cap="none" spc="0" normalizeH="0" baseline="0" noProof="0" dirty="0" err="1">
                <a:ln>
                  <a:noFill/>
                </a:ln>
                <a:solidFill>
                  <a:srgbClr val="000000"/>
                </a:solidFill>
                <a:effectLst/>
                <a:uLnTx/>
                <a:uFillTx/>
                <a:latin typeface="Arial"/>
                <a:cs typeface="+mn-cs"/>
              </a:rPr>
              <a:t>programme</a:t>
            </a:r>
            <a:r>
              <a:rPr kumimoji="0" lang="en-US" sz="1600" b="0" i="0" u="none" strike="noStrike" kern="1200" cap="none" spc="0" normalizeH="0" baseline="0" noProof="0" dirty="0">
                <a:ln>
                  <a:noFill/>
                </a:ln>
                <a:solidFill>
                  <a:srgbClr val="000000"/>
                </a:solidFill>
                <a:effectLst/>
                <a:uLnTx/>
                <a:uFillTx/>
                <a:latin typeface="Arial"/>
                <a:cs typeface="+mn-cs"/>
              </a:rPr>
              <a:t> on bonds are used as destination results in reduced scope for further primary issuance</a:t>
            </a:r>
          </a:p>
          <a:p>
            <a:pPr marL="285750" marR="0" lvl="0"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sz="1600" b="1" i="0" u="none" strike="noStrike" kern="1200" cap="none" spc="0" normalizeH="0" baseline="0" noProof="0" dirty="0">
              <a:ln>
                <a:noFill/>
              </a:ln>
              <a:solidFill>
                <a:srgbClr val="000000"/>
              </a:solidFill>
              <a:effectLst/>
              <a:uLnTx/>
              <a:uFillTx/>
              <a:latin typeface="Arial"/>
              <a:cs typeface="+mn-cs"/>
            </a:endParaRPr>
          </a:p>
          <a:p>
            <a:pPr marL="285750" marR="0" lvl="0"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rgbClr val="000000"/>
                </a:solidFill>
                <a:effectLst/>
                <a:uLnTx/>
                <a:uFillTx/>
                <a:latin typeface="Arial"/>
                <a:cs typeface="+mn-cs"/>
              </a:rPr>
              <a:t>Retail bonds</a:t>
            </a:r>
          </a:p>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srgbClr val="000000"/>
                </a:solidFill>
                <a:effectLst/>
                <a:uLnTx/>
                <a:uFillTx/>
                <a:latin typeface="Arial"/>
                <a:cs typeface="+mn-cs"/>
              </a:rPr>
              <a:t>Savings initiatives and accessible savings products  </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000000"/>
              </a:solidFill>
              <a:effectLst/>
              <a:uLnTx/>
              <a:uFillTx/>
              <a:latin typeface="Arial"/>
              <a:cs typeface="Times New Roman"/>
            </a:endParaRPr>
          </a:p>
          <a:p>
            <a:pPr marL="285750" marR="0" lvl="0"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defRPr/>
            </a:pPr>
            <a:endParaRPr kumimoji="0" lang="en-US" sz="1600" b="0" i="0" u="none" strike="noStrike" kern="1200" cap="none" spc="0" normalizeH="0" baseline="0" noProof="0" dirty="0">
              <a:ln>
                <a:noFill/>
              </a:ln>
              <a:solidFill>
                <a:srgbClr val="000000"/>
              </a:solidFill>
              <a:effectLst/>
              <a:uLnTx/>
              <a:uFillTx/>
              <a:latin typeface="Arial"/>
              <a:cs typeface="Times New Roman"/>
            </a:endParaRPr>
          </a:p>
          <a:p>
            <a:pPr marL="457200" marR="0" lvl="1" indent="0" algn="l"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kern="1200" cap="none" spc="0" normalizeH="0" baseline="0" noProof="0" dirty="0">
              <a:ln>
                <a:noFill/>
              </a:ln>
              <a:solidFill>
                <a:srgbClr val="000000"/>
              </a:solidFill>
              <a:effectLst/>
              <a:uLnTx/>
              <a:uFillTx/>
              <a:latin typeface="Arial"/>
              <a:cs typeface="+mn-cs"/>
            </a:endParaRPr>
          </a:p>
        </p:txBody>
      </p:sp>
      <p:sp>
        <p:nvSpPr>
          <p:cNvPr id="8" name="Slide Number Placeholder 3"/>
          <p:cNvSpPr>
            <a:spLocks noGrp="1"/>
          </p:cNvSpPr>
          <p:nvPr>
            <p:ph type="sldNum" sz="quarter" idx="4294967295"/>
          </p:nvPr>
        </p:nvSpPr>
        <p:spPr>
          <a:xfrm>
            <a:off x="6934200" y="6400800"/>
            <a:ext cx="1905000" cy="457200"/>
          </a:xfrm>
          <a:prstGeom prst="rect">
            <a:avLst/>
          </a:prstGeom>
        </p:spPr>
        <p:txBody>
          <a:bodyPr/>
          <a:lstStyle/>
          <a:p>
            <a:pPr marL="0" marR="0" lvl="0" indent="0" algn="r" defTabSz="914400" rtl="0" eaLnBrk="0" fontAlgn="auto" latinLnBrk="0" hangingPunct="0">
              <a:lnSpc>
                <a:spcPct val="100000"/>
              </a:lnSpc>
              <a:spcBef>
                <a:spcPts val="0"/>
              </a:spcBef>
              <a:spcAft>
                <a:spcPts val="0"/>
              </a:spcAft>
              <a:buClrTx/>
              <a:buSzTx/>
              <a:buFontTx/>
              <a:buNone/>
              <a:tabLst/>
              <a:defRPr/>
            </a:pPr>
            <a:fld id="{A858B4EB-CCE4-4F6C-9278-67B7B77FB5C3}" type="slidenum">
              <a:rPr kumimoji="0" lang="en-US" sz="1000" b="1" i="0" u="none" strike="noStrike" kern="1200" cap="none" spc="0" normalizeH="0" baseline="0" noProof="0">
                <a:ln>
                  <a:noFill/>
                </a:ln>
                <a:solidFill>
                  <a:srgbClr val="808080"/>
                </a:solidFill>
                <a:effectLst/>
                <a:uLnTx/>
                <a:uFillTx/>
                <a:latin typeface="Arial Bold Italic" pitchFamily="34" charset="0"/>
                <a:ea typeface="+mn-ea"/>
                <a:cs typeface="Osaka"/>
              </a:rPr>
              <a:pPr marL="0" marR="0" lvl="0" indent="0" algn="r" defTabSz="914400" rtl="0" eaLnBrk="0" fontAlgn="auto" latinLnBrk="0" hangingPunct="0">
                <a:lnSpc>
                  <a:spcPct val="100000"/>
                </a:lnSpc>
                <a:spcBef>
                  <a:spcPts val="0"/>
                </a:spcBef>
                <a:spcAft>
                  <a:spcPts val="0"/>
                </a:spcAft>
                <a:buClrTx/>
                <a:buSzTx/>
                <a:buFontTx/>
                <a:buNone/>
                <a:tabLst/>
                <a:defRPr/>
              </a:pPr>
              <a:t>14</a:t>
            </a:fld>
            <a:endParaRPr kumimoji="0" lang="en-US" sz="1000" b="1" i="0" u="none" strike="noStrike" kern="1200" cap="none" spc="0" normalizeH="0" baseline="0" noProof="0" dirty="0">
              <a:ln>
                <a:noFill/>
              </a:ln>
              <a:solidFill>
                <a:srgbClr val="808080"/>
              </a:solidFill>
              <a:effectLst/>
              <a:uLnTx/>
              <a:uFillTx/>
              <a:latin typeface="Arial Bold Italic" pitchFamily="34" charset="0"/>
              <a:ea typeface="+mn-ea"/>
              <a:cs typeface="Osaka"/>
            </a:endParaRPr>
          </a:p>
        </p:txBody>
      </p:sp>
    </p:spTree>
    <p:extLst>
      <p:ext uri="{BB962C8B-B14F-4D97-AF65-F5344CB8AC3E}">
        <p14:creationId xmlns:p14="http://schemas.microsoft.com/office/powerpoint/2010/main" val="1679256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bwMode="gray">
          <a:xfrm>
            <a:off x="152400" y="76200"/>
            <a:ext cx="8991600" cy="838200"/>
          </a:xfrm>
        </p:spPr>
        <p:txBody>
          <a:bodyPr/>
          <a:lstStyle/>
          <a:p>
            <a:pPr eaLnBrk="1" hangingPunct="1"/>
            <a:r>
              <a:rPr lang="en-US" dirty="0" smtClean="0"/>
              <a:t>Financing </a:t>
            </a:r>
            <a:r>
              <a:rPr lang="en-US" dirty="0"/>
              <a:t>of national government gross borrowing requirement</a:t>
            </a:r>
            <a:r>
              <a:rPr lang="en-US" baseline="30000" dirty="0"/>
              <a:t>1</a:t>
            </a:r>
            <a:r>
              <a:rPr lang="en-US" dirty="0"/>
              <a:t> </a:t>
            </a:r>
            <a:endParaRPr lang="en-GB" dirty="0"/>
          </a:p>
        </p:txBody>
      </p:sp>
      <p:sp>
        <p:nvSpPr>
          <p:cNvPr id="8" name="Slide Number Placeholder 3"/>
          <p:cNvSpPr>
            <a:spLocks noGrp="1"/>
          </p:cNvSpPr>
          <p:nvPr>
            <p:ph type="sldNum" sz="quarter" idx="4294967295"/>
          </p:nvPr>
        </p:nvSpPr>
        <p:spPr>
          <a:xfrm>
            <a:off x="6934200" y="6400800"/>
            <a:ext cx="1905000" cy="457200"/>
          </a:xfrm>
          <a:prstGeom prst="rect">
            <a:avLst/>
          </a:prstGeom>
        </p:spPr>
        <p:txBody>
          <a:bodyPr/>
          <a:lstStyle/>
          <a:p>
            <a:pPr marL="0" marR="0" lvl="0" indent="0" algn="r" defTabSz="914400" rtl="0" eaLnBrk="0" fontAlgn="auto" latinLnBrk="0" hangingPunct="0">
              <a:lnSpc>
                <a:spcPct val="100000"/>
              </a:lnSpc>
              <a:spcBef>
                <a:spcPts val="0"/>
              </a:spcBef>
              <a:spcAft>
                <a:spcPts val="0"/>
              </a:spcAft>
              <a:buClrTx/>
              <a:buSzTx/>
              <a:buFontTx/>
              <a:buNone/>
              <a:tabLst/>
              <a:defRPr/>
            </a:pPr>
            <a:fld id="{A858B4EB-CCE4-4F6C-9278-67B7B77FB5C3}" type="slidenum">
              <a:rPr kumimoji="0" lang="en-US" sz="1000" b="1" i="0" u="none" strike="noStrike" kern="1200" cap="none" spc="0" normalizeH="0" baseline="0" noProof="0">
                <a:ln>
                  <a:noFill/>
                </a:ln>
                <a:solidFill>
                  <a:srgbClr val="808080"/>
                </a:solidFill>
                <a:effectLst/>
                <a:uLnTx/>
                <a:uFillTx/>
                <a:latin typeface="Arial Bold Italic" pitchFamily="34" charset="0"/>
                <a:ea typeface="+mn-ea"/>
                <a:cs typeface="Osaka"/>
              </a:rPr>
              <a:pPr marL="0" marR="0" lvl="0" indent="0" algn="r" defTabSz="914400" rtl="0" eaLnBrk="0" fontAlgn="auto" latinLnBrk="0" hangingPunct="0">
                <a:lnSpc>
                  <a:spcPct val="100000"/>
                </a:lnSpc>
                <a:spcBef>
                  <a:spcPts val="0"/>
                </a:spcBef>
                <a:spcAft>
                  <a:spcPts val="0"/>
                </a:spcAft>
                <a:buClrTx/>
                <a:buSzTx/>
                <a:buFontTx/>
                <a:buNone/>
                <a:tabLst/>
                <a:defRPr/>
              </a:pPr>
              <a:t>15</a:t>
            </a:fld>
            <a:endParaRPr kumimoji="0" lang="en-US" sz="1000" b="1" i="0" u="none" strike="noStrike" kern="1200" cap="none" spc="0" normalizeH="0" baseline="0" noProof="0" dirty="0">
              <a:ln>
                <a:noFill/>
              </a:ln>
              <a:solidFill>
                <a:srgbClr val="808080"/>
              </a:solidFill>
              <a:effectLst/>
              <a:uLnTx/>
              <a:uFillTx/>
              <a:latin typeface="Arial Bold Italic" pitchFamily="34" charset="0"/>
              <a:ea typeface="+mn-ea"/>
              <a:cs typeface="Osaka"/>
            </a:endParaRPr>
          </a:p>
        </p:txBody>
      </p:sp>
      <p:pic>
        <p:nvPicPr>
          <p:cNvPr id="3" name="Picture 2"/>
          <p:cNvPicPr>
            <a:picLocks noChangeAspect="1"/>
          </p:cNvPicPr>
          <p:nvPr/>
        </p:nvPicPr>
        <p:blipFill>
          <a:blip r:embed="rId3"/>
          <a:stretch>
            <a:fillRect/>
          </a:stretch>
        </p:blipFill>
        <p:spPr>
          <a:xfrm>
            <a:off x="1284822" y="1272865"/>
            <a:ext cx="6566403" cy="4732332"/>
          </a:xfrm>
          <a:prstGeom prst="rect">
            <a:avLst/>
          </a:prstGeom>
        </p:spPr>
      </p:pic>
    </p:spTree>
    <p:extLst>
      <p:ext uri="{BB962C8B-B14F-4D97-AF65-F5344CB8AC3E}">
        <p14:creationId xmlns:p14="http://schemas.microsoft.com/office/powerpoint/2010/main" val="2300632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bwMode="gray">
          <a:xfrm>
            <a:off x="152400" y="149770"/>
            <a:ext cx="8991600" cy="838200"/>
          </a:xfrm>
        </p:spPr>
        <p:txBody>
          <a:bodyPr/>
          <a:lstStyle/>
          <a:p>
            <a:pPr eaLnBrk="1" hangingPunct="1"/>
            <a:r>
              <a:rPr lang="en-US" b="1" dirty="0" smtClean="0"/>
              <a:t>Performance </a:t>
            </a:r>
            <a:r>
              <a:rPr lang="en-US" b="1" dirty="0"/>
              <a:t>against strategic portfolio risk benchmarks</a:t>
            </a:r>
            <a:r>
              <a:rPr lang="en-US" dirty="0"/>
              <a:t> </a:t>
            </a:r>
            <a:endParaRPr lang="en-GB" dirty="0"/>
          </a:p>
        </p:txBody>
      </p:sp>
      <p:sp>
        <p:nvSpPr>
          <p:cNvPr id="8" name="Slide Number Placeholder 3"/>
          <p:cNvSpPr>
            <a:spLocks noGrp="1"/>
          </p:cNvSpPr>
          <p:nvPr>
            <p:ph type="sldNum" sz="quarter" idx="4294967295"/>
          </p:nvPr>
        </p:nvSpPr>
        <p:spPr>
          <a:xfrm>
            <a:off x="6934200" y="6400800"/>
            <a:ext cx="1905000" cy="457200"/>
          </a:xfrm>
          <a:prstGeom prst="rect">
            <a:avLst/>
          </a:prstGeom>
        </p:spPr>
        <p:txBody>
          <a:bodyPr/>
          <a:lstStyle/>
          <a:p>
            <a:pPr marL="0" marR="0" lvl="0" indent="0" algn="r" defTabSz="914400" rtl="0" eaLnBrk="0" fontAlgn="auto" latinLnBrk="0" hangingPunct="0">
              <a:lnSpc>
                <a:spcPct val="100000"/>
              </a:lnSpc>
              <a:spcBef>
                <a:spcPts val="0"/>
              </a:spcBef>
              <a:spcAft>
                <a:spcPts val="0"/>
              </a:spcAft>
              <a:buClrTx/>
              <a:buSzTx/>
              <a:buFontTx/>
              <a:buNone/>
              <a:tabLst/>
              <a:defRPr/>
            </a:pPr>
            <a:fld id="{A858B4EB-CCE4-4F6C-9278-67B7B77FB5C3}" type="slidenum">
              <a:rPr kumimoji="0" lang="en-US" sz="1000" b="1" i="0" u="none" strike="noStrike" kern="1200" cap="none" spc="0" normalizeH="0" baseline="0" noProof="0">
                <a:ln>
                  <a:noFill/>
                </a:ln>
                <a:solidFill>
                  <a:srgbClr val="808080"/>
                </a:solidFill>
                <a:effectLst/>
                <a:uLnTx/>
                <a:uFillTx/>
                <a:latin typeface="Arial Bold Italic" pitchFamily="34" charset="0"/>
                <a:ea typeface="+mn-ea"/>
                <a:cs typeface="Osaka"/>
              </a:rPr>
              <a:pPr marL="0" marR="0" lvl="0" indent="0" algn="r" defTabSz="914400" rtl="0" eaLnBrk="0" fontAlgn="auto" latinLnBrk="0" hangingPunct="0">
                <a:lnSpc>
                  <a:spcPct val="100000"/>
                </a:lnSpc>
                <a:spcBef>
                  <a:spcPts val="0"/>
                </a:spcBef>
                <a:spcAft>
                  <a:spcPts val="0"/>
                </a:spcAft>
                <a:buClrTx/>
                <a:buSzTx/>
                <a:buFontTx/>
                <a:buNone/>
                <a:tabLst/>
                <a:defRPr/>
              </a:pPr>
              <a:t>16</a:t>
            </a:fld>
            <a:endParaRPr kumimoji="0" lang="en-US" sz="1000" b="1" i="0" u="none" strike="noStrike" kern="1200" cap="none" spc="0" normalizeH="0" baseline="0" noProof="0" dirty="0">
              <a:ln>
                <a:noFill/>
              </a:ln>
              <a:solidFill>
                <a:srgbClr val="808080"/>
              </a:solidFill>
              <a:effectLst/>
              <a:uLnTx/>
              <a:uFillTx/>
              <a:latin typeface="Arial Bold Italic" pitchFamily="34" charset="0"/>
              <a:ea typeface="+mn-ea"/>
              <a:cs typeface="Osaka"/>
            </a:endParaRPr>
          </a:p>
        </p:txBody>
      </p:sp>
      <p:pic>
        <p:nvPicPr>
          <p:cNvPr id="3" name="Picture 2"/>
          <p:cNvPicPr>
            <a:picLocks noChangeAspect="1"/>
          </p:cNvPicPr>
          <p:nvPr/>
        </p:nvPicPr>
        <p:blipFill>
          <a:blip r:embed="rId3"/>
          <a:stretch>
            <a:fillRect/>
          </a:stretch>
        </p:blipFill>
        <p:spPr>
          <a:xfrm>
            <a:off x="1073390" y="1663500"/>
            <a:ext cx="7303353" cy="3243896"/>
          </a:xfrm>
          <a:prstGeom prst="rect">
            <a:avLst/>
          </a:prstGeom>
        </p:spPr>
      </p:pic>
    </p:spTree>
    <p:extLst>
      <p:ext uri="{BB962C8B-B14F-4D97-AF65-F5344CB8AC3E}">
        <p14:creationId xmlns:p14="http://schemas.microsoft.com/office/powerpoint/2010/main" val="602653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23" y="76200"/>
            <a:ext cx="9124335" cy="1005348"/>
          </a:xfrm>
        </p:spPr>
        <p:txBody>
          <a:bodyPr/>
          <a:lstStyle/>
          <a:p>
            <a:r>
              <a:rPr lang="en-ZA" dirty="0" smtClean="0"/>
              <a:t>Key challenge for SA debt management and how we are addressing it</a:t>
            </a:r>
            <a:endParaRPr lang="en-ZA" dirty="0"/>
          </a:p>
        </p:txBody>
      </p:sp>
      <p:sp>
        <p:nvSpPr>
          <p:cNvPr id="3" name="Content Placeholder 2"/>
          <p:cNvSpPr>
            <a:spLocks noGrp="1"/>
          </p:cNvSpPr>
          <p:nvPr>
            <p:ph idx="1"/>
          </p:nvPr>
        </p:nvSpPr>
        <p:spPr>
          <a:xfrm>
            <a:off x="82344" y="1081548"/>
            <a:ext cx="8763000" cy="4903519"/>
          </a:xfrm>
        </p:spPr>
        <p:txBody>
          <a:bodyPr/>
          <a:lstStyle/>
          <a:p>
            <a:r>
              <a:rPr lang="en-ZA" sz="1600" dirty="0" smtClean="0"/>
              <a:t>Trading within the bond market </a:t>
            </a:r>
            <a:r>
              <a:rPr lang="en-ZA" sz="1600" dirty="0" smtClean="0"/>
              <a:t>under the primary dealer system takes </a:t>
            </a:r>
            <a:r>
              <a:rPr lang="en-ZA" sz="1600" dirty="0" smtClean="0"/>
              <a:t>place primarily on a bilateral basis</a:t>
            </a:r>
          </a:p>
          <a:p>
            <a:pPr marL="0" indent="0">
              <a:buNone/>
            </a:pPr>
            <a:endParaRPr lang="en-ZA" sz="1600" dirty="0"/>
          </a:p>
          <a:p>
            <a:r>
              <a:rPr lang="en-ZA" sz="1600" dirty="0" smtClean="0"/>
              <a:t>Direct </a:t>
            </a:r>
            <a:r>
              <a:rPr lang="en-ZA" sz="1600" dirty="0" smtClean="0"/>
              <a:t>impact </a:t>
            </a:r>
            <a:r>
              <a:rPr lang="en-ZA" sz="1600" dirty="0" smtClean="0"/>
              <a:t>of this</a:t>
            </a:r>
            <a:r>
              <a:rPr lang="en-ZA" sz="1600" dirty="0" smtClean="0"/>
              <a:t> </a:t>
            </a:r>
            <a:r>
              <a:rPr lang="en-ZA" sz="1600" dirty="0" smtClean="0"/>
              <a:t>include; </a:t>
            </a:r>
          </a:p>
          <a:p>
            <a:pPr lvl="1">
              <a:buFont typeface="Wingdings" panose="05000000000000000000" pitchFamily="2" charset="2"/>
              <a:buChar char="ü"/>
            </a:pPr>
            <a:r>
              <a:rPr lang="en-ZA" sz="1600" dirty="0"/>
              <a:t>L</a:t>
            </a:r>
            <a:r>
              <a:rPr lang="en-ZA" sz="1600" dirty="0" smtClean="0"/>
              <a:t>iquidity is not optimised </a:t>
            </a:r>
          </a:p>
          <a:p>
            <a:pPr lvl="1">
              <a:buFont typeface="Wingdings" panose="05000000000000000000" pitchFamily="2" charset="2"/>
              <a:buChar char="ü"/>
            </a:pPr>
            <a:r>
              <a:rPr lang="en-ZA" sz="1600" dirty="0" smtClean="0"/>
              <a:t>Weak price discoveries </a:t>
            </a:r>
          </a:p>
          <a:p>
            <a:pPr lvl="1">
              <a:buFont typeface="Wingdings" panose="05000000000000000000" pitchFamily="2" charset="2"/>
              <a:buChar char="ü"/>
            </a:pPr>
            <a:r>
              <a:rPr lang="en-ZA" sz="1600" dirty="0" smtClean="0"/>
              <a:t>Lack of transparency</a:t>
            </a:r>
          </a:p>
          <a:p>
            <a:pPr marL="0" indent="0">
              <a:buNone/>
            </a:pPr>
            <a:endParaRPr lang="en-ZA" sz="1600" dirty="0" smtClean="0"/>
          </a:p>
          <a:p>
            <a:r>
              <a:rPr lang="en-ZA" sz="1600" dirty="0" smtClean="0"/>
              <a:t>To address some of these challenges, the National </a:t>
            </a:r>
            <a:r>
              <a:rPr lang="en-ZA" sz="1600" dirty="0" smtClean="0"/>
              <a:t>Treasury, JSE, SA Reserve Bank, STRATE and primary dealer banks are </a:t>
            </a:r>
            <a:r>
              <a:rPr lang="en-ZA" sz="1600" dirty="0" smtClean="0"/>
              <a:t>working to establish an Electronic Trading Platform </a:t>
            </a:r>
            <a:r>
              <a:rPr lang="en-ZA" sz="1600" dirty="0" smtClean="0"/>
              <a:t>(ETP) which </a:t>
            </a:r>
            <a:r>
              <a:rPr lang="en-ZA" sz="1600" dirty="0" smtClean="0"/>
              <a:t>will be launched in </a:t>
            </a:r>
            <a:r>
              <a:rPr lang="en-ZA" sz="1600" dirty="0" smtClean="0"/>
              <a:t>FY2018/19</a:t>
            </a:r>
          </a:p>
          <a:p>
            <a:r>
              <a:rPr lang="en-ZA" sz="1600" dirty="0" smtClean="0"/>
              <a:t>The primary objective of ETP is to implement </a:t>
            </a:r>
            <a:r>
              <a:rPr lang="en-ZA" sz="1600" dirty="0"/>
              <a:t>an electronic trading platform where Primary Dealer Quoting Obligations are automated in a central </a:t>
            </a:r>
            <a:r>
              <a:rPr lang="en-ZA" sz="1600" dirty="0" smtClean="0"/>
              <a:t>venue</a:t>
            </a:r>
          </a:p>
          <a:p>
            <a:r>
              <a:rPr lang="en-ZA" sz="1600" dirty="0"/>
              <a:t>The platform is expected </a:t>
            </a:r>
            <a:r>
              <a:rPr lang="en-ZA" sz="1600" dirty="0" smtClean="0"/>
              <a:t>to increase </a:t>
            </a:r>
            <a:r>
              <a:rPr lang="en-ZA" sz="1600" dirty="0"/>
              <a:t>liquidity and transparency, and to reduce funding costs, </a:t>
            </a:r>
            <a:r>
              <a:rPr lang="en-ZA" sz="1600" dirty="0" smtClean="0"/>
              <a:t>by simplifying </a:t>
            </a:r>
            <a:r>
              <a:rPr lang="en-ZA" sz="1600" dirty="0"/>
              <a:t>access to government bonds.</a:t>
            </a:r>
            <a:endParaRPr lang="en-ZA" sz="1600" dirty="0" smtClean="0"/>
          </a:p>
          <a:p>
            <a:r>
              <a:rPr lang="en-ZA" sz="1600" dirty="0"/>
              <a:t>Phase I of the project will limit participation on the ETP to the PDs appointed by NT</a:t>
            </a:r>
          </a:p>
          <a:p>
            <a:r>
              <a:rPr lang="en-ZA" sz="1600" dirty="0" smtClean="0"/>
              <a:t>JSE will be the front-line supervisor of the ETP market</a:t>
            </a:r>
          </a:p>
        </p:txBody>
      </p:sp>
      <p:sp>
        <p:nvSpPr>
          <p:cNvPr id="4" name="Slide Number Placeholder 3"/>
          <p:cNvSpPr>
            <a:spLocks noGrp="1"/>
          </p:cNvSpPr>
          <p:nvPr>
            <p:ph type="sldNum" sz="quarter" idx="10"/>
          </p:nvPr>
        </p:nvSpPr>
        <p:spPr/>
        <p:txBody>
          <a:bodyPr/>
          <a:lstStyle/>
          <a:p>
            <a:pPr>
              <a:defRPr/>
            </a:pPr>
            <a:fld id="{A3885B22-F45E-4FE2-B34B-C176AE0029CD}" type="slidenum">
              <a:rPr lang="en-US" smtClean="0">
                <a:solidFill>
                  <a:srgbClr val="D8D8D8"/>
                </a:solidFill>
              </a:rPr>
              <a:pPr>
                <a:defRPr/>
              </a:pPr>
              <a:t>17</a:t>
            </a:fld>
            <a:endParaRPr lang="en-US" sz="1400" b="0" dirty="0">
              <a:solidFill>
                <a:prstClr val="black"/>
              </a:solidFill>
              <a:latin typeface="Arial"/>
            </a:endParaRPr>
          </a:p>
        </p:txBody>
      </p:sp>
    </p:spTree>
    <p:extLst>
      <p:ext uri="{BB962C8B-B14F-4D97-AF65-F5344CB8AC3E}">
        <p14:creationId xmlns:p14="http://schemas.microsoft.com/office/powerpoint/2010/main" val="3928767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a:t>
            </a:r>
            <a:endParaRPr lang="en-ZA" dirty="0"/>
          </a:p>
        </p:txBody>
      </p:sp>
      <p:sp>
        <p:nvSpPr>
          <p:cNvPr id="3" name="Content Placeholder 2"/>
          <p:cNvSpPr>
            <a:spLocks noGrp="1"/>
          </p:cNvSpPr>
          <p:nvPr>
            <p:ph sz="quarter" idx="11"/>
          </p:nvPr>
        </p:nvSpPr>
        <p:spPr>
          <a:xfrm>
            <a:off x="198240" y="1171434"/>
            <a:ext cx="8640960" cy="4852768"/>
          </a:xfrm>
        </p:spPr>
        <p:txBody>
          <a:bodyPr/>
          <a:lstStyle/>
          <a:p>
            <a:pPr marL="0" indent="0">
              <a:buNone/>
            </a:pPr>
            <a:endParaRPr lang="en-ZA" dirty="0" smtClean="0"/>
          </a:p>
          <a:p>
            <a:r>
              <a:rPr lang="en-ZA" dirty="0" smtClean="0"/>
              <a:t>Strengthening of debt management has become an increasingly important aspect of development and sustainable financing </a:t>
            </a:r>
          </a:p>
          <a:p>
            <a:endParaRPr lang="en-ZA" dirty="0"/>
          </a:p>
          <a:p>
            <a:r>
              <a:rPr lang="en-ZA" dirty="0" smtClean="0"/>
              <a:t>Effective public debt management can reduce financial </a:t>
            </a:r>
            <a:r>
              <a:rPr lang="en-ZA" dirty="0"/>
              <a:t>vulnerabilities, contribute to macroeconomic stability and </a:t>
            </a:r>
            <a:r>
              <a:rPr lang="en-ZA" dirty="0" smtClean="0"/>
              <a:t>improve investor confidence</a:t>
            </a:r>
          </a:p>
          <a:p>
            <a:endParaRPr lang="en-ZA" dirty="0" smtClean="0"/>
          </a:p>
          <a:p>
            <a:r>
              <a:rPr lang="en-ZA" dirty="0" smtClean="0"/>
              <a:t>The current global environment requires countries to be even more prudent in their debt management, given monetary policy normalisation in Advanced Economies </a:t>
            </a:r>
          </a:p>
          <a:p>
            <a:pPr marL="0" indent="0">
              <a:buNone/>
            </a:pPr>
            <a:endParaRPr lang="en-ZA" dirty="0" smtClean="0"/>
          </a:p>
          <a:p>
            <a:r>
              <a:rPr lang="en-ZA" dirty="0" smtClean="0"/>
              <a:t>The World Bank highlights that debt managers need to properly assess risks and mitigate them by relying on a diverse range of financing sources, while maintaining borrowing costs at low levels</a:t>
            </a:r>
          </a:p>
          <a:p>
            <a:pPr marL="0" indent="0">
              <a:buNone/>
            </a:pPr>
            <a:endParaRPr lang="en-ZA" dirty="0" smtClean="0"/>
          </a:p>
          <a:p>
            <a:endParaRPr lang="en-ZA" dirty="0"/>
          </a:p>
        </p:txBody>
      </p:sp>
      <p:sp>
        <p:nvSpPr>
          <p:cNvPr id="5" name="Slide Number Placeholder 4"/>
          <p:cNvSpPr>
            <a:spLocks noGrp="1"/>
          </p:cNvSpPr>
          <p:nvPr>
            <p:ph type="sldNum" sz="quarter" idx="13"/>
          </p:nvPr>
        </p:nvSpPr>
        <p:spPr/>
        <p:txBody>
          <a:bodyPr/>
          <a:lstStyle/>
          <a:p>
            <a:pPr>
              <a:defRPr/>
            </a:pPr>
            <a:fld id="{7A22F254-FEC8-49FF-8EA7-22683B668709}" type="slidenum">
              <a:rPr lang="en-US" smtClean="0">
                <a:solidFill>
                  <a:srgbClr val="D8D8D8"/>
                </a:solidFill>
              </a:rPr>
              <a:pPr>
                <a:defRPr/>
              </a:pPr>
              <a:t>18</a:t>
            </a:fld>
            <a:endParaRPr lang="en-US" sz="1400" dirty="0">
              <a:solidFill>
                <a:srgbClr val="D8D8D8"/>
              </a:solidFill>
            </a:endParaRPr>
          </a:p>
        </p:txBody>
      </p:sp>
    </p:spTree>
    <p:extLst>
      <p:ext uri="{BB962C8B-B14F-4D97-AF65-F5344CB8AC3E}">
        <p14:creationId xmlns:p14="http://schemas.microsoft.com/office/powerpoint/2010/main" val="204732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bwMode="gray">
          <a:xfrm>
            <a:off x="152400" y="76200"/>
            <a:ext cx="8991600" cy="838200"/>
          </a:xfrm>
        </p:spPr>
        <p:txBody>
          <a:bodyPr/>
          <a:lstStyle/>
          <a:p>
            <a:pPr eaLnBrk="1" hangingPunct="1"/>
            <a:r>
              <a:rPr lang="en-GB" dirty="0"/>
              <a:t>Q&amp;A</a:t>
            </a:r>
          </a:p>
        </p:txBody>
      </p:sp>
      <p:sp>
        <p:nvSpPr>
          <p:cNvPr id="33796" name="Content Placeholder 5"/>
          <p:cNvSpPr>
            <a:spLocks/>
          </p:cNvSpPr>
          <p:nvPr/>
        </p:nvSpPr>
        <p:spPr bwMode="gray">
          <a:xfrm>
            <a:off x="1752600" y="2895600"/>
            <a:ext cx="5715000" cy="1066800"/>
          </a:xfrm>
          <a:prstGeom prst="rect">
            <a:avLst/>
          </a:prstGeom>
          <a:noFill/>
          <a:ln w="9525">
            <a:noFill/>
            <a:miter lim="800000"/>
            <a:headEnd/>
            <a:tailEnd/>
          </a:ln>
        </p:spPr>
        <p:txBody>
          <a:bodyPr/>
          <a:lstStyle/>
          <a:p>
            <a:pPr algn="ctr" eaLnBrk="0" fontAlgn="base" hangingPunct="0">
              <a:spcBef>
                <a:spcPct val="20000"/>
              </a:spcBef>
              <a:spcAft>
                <a:spcPct val="0"/>
              </a:spcAft>
              <a:defRPr/>
            </a:pPr>
            <a:r>
              <a:rPr lang="en-ZA" sz="4000" b="1" dirty="0">
                <a:solidFill>
                  <a:srgbClr val="000000"/>
                </a:solidFill>
              </a:rPr>
              <a:t>Thank  You</a:t>
            </a:r>
            <a:endParaRPr lang="en-GB" sz="4000" dirty="0">
              <a:solidFill>
                <a:srgbClr val="000000"/>
              </a:solidFill>
            </a:endParaRPr>
          </a:p>
        </p:txBody>
      </p:sp>
      <p:sp>
        <p:nvSpPr>
          <p:cNvPr id="8" name="Slide Number Placeholder 3"/>
          <p:cNvSpPr>
            <a:spLocks noGrp="1"/>
          </p:cNvSpPr>
          <p:nvPr>
            <p:ph type="sldNum" sz="quarter" idx="4294967295"/>
          </p:nvPr>
        </p:nvSpPr>
        <p:spPr>
          <a:xfrm>
            <a:off x="6934200" y="6400800"/>
            <a:ext cx="1905000" cy="457200"/>
          </a:xfrm>
          <a:prstGeom prst="rect">
            <a:avLst/>
          </a:prstGeom>
        </p:spPr>
        <p:txBody>
          <a:bodyPr/>
          <a:lstStyle/>
          <a:p>
            <a:pPr algn="r" eaLnBrk="0" hangingPunct="0">
              <a:defRPr/>
            </a:pPr>
            <a:fld id="{A858B4EB-CCE4-4F6C-9278-67B7B77FB5C3}" type="slidenum">
              <a:rPr lang="en-US" sz="1000" b="1">
                <a:solidFill>
                  <a:srgbClr val="808080"/>
                </a:solidFill>
                <a:latin typeface="Arial Bold Italic" pitchFamily="34" charset="0"/>
                <a:ea typeface="+mn-ea"/>
                <a:cs typeface="Osaka"/>
              </a:rPr>
              <a:pPr algn="r" eaLnBrk="0" hangingPunct="0">
                <a:defRPr/>
              </a:pPr>
              <a:t>19</a:t>
            </a:fld>
            <a:endParaRPr lang="en-US" sz="1000" b="1" dirty="0">
              <a:solidFill>
                <a:srgbClr val="808080"/>
              </a:solidFill>
              <a:latin typeface="Arial Bold Italic" pitchFamily="34" charset="0"/>
              <a:ea typeface="+mn-ea"/>
              <a:cs typeface="Osaka"/>
            </a:endParaRPr>
          </a:p>
        </p:txBody>
      </p:sp>
    </p:spTree>
    <p:extLst>
      <p:ext uri="{BB962C8B-B14F-4D97-AF65-F5344CB8AC3E}">
        <p14:creationId xmlns:p14="http://schemas.microsoft.com/office/powerpoint/2010/main" val="2235036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4000" y="475644"/>
            <a:ext cx="7632700" cy="553998"/>
          </a:xfrm>
          <a:prstGeom prst="rect">
            <a:avLst/>
          </a:prstGeom>
          <a:noFill/>
        </p:spPr>
        <p:txBody>
          <a:bodyPr>
            <a:spAutoFit/>
          </a:bodyPr>
          <a:lstStyle/>
          <a:p>
            <a:pPr eaLnBrk="0" fontAlgn="base" hangingPunct="0">
              <a:spcBef>
                <a:spcPct val="0"/>
              </a:spcBef>
              <a:spcAft>
                <a:spcPct val="0"/>
              </a:spcAft>
              <a:defRPr/>
            </a:pPr>
            <a:r>
              <a:rPr lang="en-US" sz="3000" b="1" dirty="0">
                <a:solidFill>
                  <a:srgbClr val="FFFFFF"/>
                </a:solidFill>
                <a:latin typeface="Arial Bold"/>
                <a:ea typeface="+mj-ea"/>
              </a:rPr>
              <a:t>Table of </a:t>
            </a:r>
            <a:r>
              <a:rPr lang="en-US" sz="3000" b="1" dirty="0" smtClean="0">
                <a:solidFill>
                  <a:srgbClr val="FFFFFF"/>
                </a:solidFill>
                <a:latin typeface="Arial Bold"/>
                <a:ea typeface="+mj-ea"/>
              </a:rPr>
              <a:t>contents</a:t>
            </a:r>
            <a:endParaRPr lang="en-US" sz="3000" b="1" i="1" dirty="0">
              <a:solidFill>
                <a:srgbClr val="FFFFFF"/>
              </a:solidFill>
              <a:latin typeface="Arial Bold"/>
              <a:ea typeface="+mj-ea"/>
            </a:endParaRPr>
          </a:p>
        </p:txBody>
      </p:sp>
      <p:sp>
        <p:nvSpPr>
          <p:cNvPr id="9" name="Rectangle 3"/>
          <p:cNvSpPr>
            <a:spLocks noChangeArrowheads="1"/>
          </p:cNvSpPr>
          <p:nvPr/>
        </p:nvSpPr>
        <p:spPr bwMode="gray">
          <a:xfrm>
            <a:off x="1255215" y="2338087"/>
            <a:ext cx="6731421" cy="312798"/>
          </a:xfrm>
          <a:prstGeom prst="rect">
            <a:avLst/>
          </a:prstGeom>
          <a:solidFill>
            <a:schemeClr val="bg1">
              <a:lumMod val="75000"/>
            </a:schemeClr>
          </a:solidFill>
          <a:ln w="9525">
            <a:noFill/>
            <a:miter lim="800000"/>
            <a:headEnd/>
            <a:tailEnd/>
          </a:ln>
        </p:spPr>
        <p:txBody>
          <a:bodyPr lIns="90000" tIns="0" rIns="0" bIns="0" anchor="ctr"/>
          <a:lstStyle/>
          <a:p>
            <a:pPr eaLnBrk="0" fontAlgn="base" hangingPunct="0">
              <a:spcBef>
                <a:spcPct val="60000"/>
              </a:spcBef>
              <a:spcAft>
                <a:spcPct val="0"/>
              </a:spcAft>
              <a:buClr>
                <a:srgbClr val="009999"/>
              </a:buClr>
              <a:defRPr/>
            </a:pPr>
            <a:r>
              <a:rPr lang="en-GB" sz="1600" dirty="0">
                <a:solidFill>
                  <a:srgbClr val="000000"/>
                </a:solidFill>
                <a:ea typeface="MS PGothic"/>
              </a:rPr>
              <a:t>1) </a:t>
            </a:r>
            <a:r>
              <a:rPr lang="en-GB" sz="1600" b="1" dirty="0">
                <a:solidFill>
                  <a:srgbClr val="000000"/>
                </a:solidFill>
                <a:latin typeface="Arial Bold" pitchFamily="34" charset="0"/>
                <a:ea typeface="ＭＳ Ｐゴシック" pitchFamily="1" charset="-128"/>
              </a:rPr>
              <a:t> </a:t>
            </a:r>
            <a:r>
              <a:rPr lang="en-GB" sz="1600" b="1" dirty="0" smtClean="0">
                <a:solidFill>
                  <a:srgbClr val="000000"/>
                </a:solidFill>
                <a:latin typeface="Arial Bold" pitchFamily="34" charset="0"/>
                <a:ea typeface="ＭＳ Ｐゴシック" pitchFamily="1" charset="-128"/>
              </a:rPr>
              <a:t>Background 	</a:t>
            </a:r>
            <a:r>
              <a:rPr lang="en-GB" sz="1100" b="1" dirty="0">
                <a:solidFill>
                  <a:srgbClr val="000000"/>
                </a:solidFill>
                <a:latin typeface="Arial Bold" pitchFamily="34" charset="0"/>
                <a:ea typeface="ＭＳ Ｐゴシック" pitchFamily="1" charset="-128"/>
                <a:cs typeface="Osaka"/>
              </a:rPr>
              <a:t>					</a:t>
            </a:r>
            <a:r>
              <a:rPr lang="en-GB" sz="1100" b="1" dirty="0" smtClean="0">
                <a:solidFill>
                  <a:srgbClr val="FFFFFF">
                    <a:lumMod val="50000"/>
                  </a:srgbClr>
                </a:solidFill>
                <a:ea typeface="MS PGothic"/>
              </a:rPr>
              <a:t>  </a:t>
            </a:r>
            <a:r>
              <a:rPr lang="en-GB" sz="2400" b="1" dirty="0" smtClean="0">
                <a:solidFill>
                  <a:srgbClr val="FFFFFF">
                    <a:lumMod val="50000"/>
                  </a:srgbClr>
                </a:solidFill>
                <a:ea typeface="MS PGothic"/>
              </a:rPr>
              <a:t>                                                                                                 </a:t>
            </a:r>
            <a:endParaRPr lang="en-GB" sz="2400" b="1" dirty="0">
              <a:solidFill>
                <a:srgbClr val="FFFFFF">
                  <a:lumMod val="50000"/>
                </a:srgbClr>
              </a:solidFill>
              <a:ea typeface="MS PGothic"/>
            </a:endParaRPr>
          </a:p>
        </p:txBody>
      </p:sp>
      <p:sp>
        <p:nvSpPr>
          <p:cNvPr id="10" name="Rectangle 3"/>
          <p:cNvSpPr>
            <a:spLocks noChangeArrowheads="1"/>
          </p:cNvSpPr>
          <p:nvPr/>
        </p:nvSpPr>
        <p:spPr bwMode="gray">
          <a:xfrm>
            <a:off x="1255215" y="2869959"/>
            <a:ext cx="6731421" cy="311871"/>
          </a:xfrm>
          <a:prstGeom prst="rect">
            <a:avLst/>
          </a:prstGeom>
          <a:solidFill>
            <a:schemeClr val="bg1">
              <a:lumMod val="75000"/>
            </a:schemeClr>
          </a:solidFill>
          <a:ln w="9525">
            <a:noFill/>
            <a:miter lim="800000"/>
            <a:headEnd/>
            <a:tailEnd/>
          </a:ln>
        </p:spPr>
        <p:txBody>
          <a:bodyPr lIns="90000" tIns="0" rIns="0" bIns="0" anchor="ctr"/>
          <a:lstStyle/>
          <a:p>
            <a:pPr eaLnBrk="0" fontAlgn="base" hangingPunct="0">
              <a:spcBef>
                <a:spcPct val="60000"/>
              </a:spcBef>
              <a:spcAft>
                <a:spcPct val="0"/>
              </a:spcAft>
              <a:buClr>
                <a:srgbClr val="009999"/>
              </a:buClr>
              <a:defRPr/>
            </a:pPr>
            <a:r>
              <a:rPr lang="en-GB" sz="1600" dirty="0">
                <a:solidFill>
                  <a:srgbClr val="000000"/>
                </a:solidFill>
                <a:ea typeface="MS PGothic"/>
              </a:rPr>
              <a:t>2) </a:t>
            </a:r>
            <a:r>
              <a:rPr lang="en-GB" sz="1600" b="1" dirty="0">
                <a:solidFill>
                  <a:srgbClr val="000000"/>
                </a:solidFill>
                <a:latin typeface="Arial Bold" pitchFamily="34" charset="0"/>
                <a:ea typeface="ＭＳ Ｐゴシック" pitchFamily="1" charset="-128"/>
              </a:rPr>
              <a:t> </a:t>
            </a:r>
            <a:r>
              <a:rPr lang="en-GB" sz="1600" b="1" dirty="0" smtClean="0">
                <a:solidFill>
                  <a:srgbClr val="000000"/>
                </a:solidFill>
                <a:latin typeface="Arial Bold" pitchFamily="34" charset="0"/>
                <a:ea typeface="ＭＳ Ｐゴシック" pitchFamily="1" charset="-128"/>
              </a:rPr>
              <a:t>History of South Africa’s Bond Market</a:t>
            </a:r>
            <a:r>
              <a:rPr lang="en-GB" sz="1600" b="1" dirty="0">
                <a:solidFill>
                  <a:srgbClr val="000000"/>
                </a:solidFill>
                <a:latin typeface="Arial Bold" pitchFamily="34" charset="0"/>
                <a:ea typeface="ＭＳ Ｐゴシック" pitchFamily="1" charset="-128"/>
              </a:rPr>
              <a:t>			</a:t>
            </a:r>
            <a:endParaRPr lang="en-GB" sz="1100" b="1" dirty="0">
              <a:solidFill>
                <a:srgbClr val="000000"/>
              </a:solidFill>
              <a:latin typeface="Arial Bold" pitchFamily="34" charset="0"/>
              <a:ea typeface="ＭＳ Ｐゴシック" pitchFamily="1" charset="-128"/>
            </a:endParaRPr>
          </a:p>
        </p:txBody>
      </p:sp>
      <p:sp>
        <p:nvSpPr>
          <p:cNvPr id="11" name="Slide Number Placeholder 3"/>
          <p:cNvSpPr>
            <a:spLocks noGrp="1"/>
          </p:cNvSpPr>
          <p:nvPr>
            <p:ph type="sldNum" sz="quarter" idx="12"/>
          </p:nvPr>
        </p:nvSpPr>
        <p:spPr>
          <a:xfrm>
            <a:off x="6934200" y="6400800"/>
            <a:ext cx="1905000" cy="457200"/>
          </a:xfrm>
        </p:spPr>
        <p:txBody>
          <a:bodyPr/>
          <a:lstStyle/>
          <a:p>
            <a:pPr>
              <a:defRPr/>
            </a:pPr>
            <a:fld id="{73338B24-01BD-4267-8A8D-07730CD702AD}" type="slidenum">
              <a:rPr lang="en-US" smtClean="0">
                <a:solidFill>
                  <a:srgbClr val="808080"/>
                </a:solidFill>
              </a:rPr>
              <a:pPr>
                <a:defRPr/>
              </a:pPr>
              <a:t>2</a:t>
            </a:fld>
            <a:endParaRPr lang="en-US" sz="1400" b="0" dirty="0">
              <a:solidFill>
                <a:srgbClr val="000000"/>
              </a:solidFill>
              <a:latin typeface="Arial"/>
            </a:endParaRPr>
          </a:p>
        </p:txBody>
      </p:sp>
      <p:sp>
        <p:nvSpPr>
          <p:cNvPr id="13" name="Rectangle 3"/>
          <p:cNvSpPr>
            <a:spLocks noChangeArrowheads="1"/>
          </p:cNvSpPr>
          <p:nvPr/>
        </p:nvSpPr>
        <p:spPr bwMode="gray">
          <a:xfrm>
            <a:off x="1238895" y="3400905"/>
            <a:ext cx="6747741" cy="275745"/>
          </a:xfrm>
          <a:prstGeom prst="rect">
            <a:avLst/>
          </a:prstGeom>
          <a:solidFill>
            <a:schemeClr val="bg1">
              <a:lumMod val="75000"/>
            </a:schemeClr>
          </a:solidFill>
          <a:ln w="9525">
            <a:noFill/>
            <a:miter lim="800000"/>
            <a:headEnd/>
            <a:tailEnd/>
          </a:ln>
        </p:spPr>
        <p:txBody>
          <a:bodyPr lIns="90000" tIns="0" rIns="0" bIns="0" anchor="ctr"/>
          <a:lstStyle/>
          <a:p>
            <a:pPr eaLnBrk="0" fontAlgn="base" hangingPunct="0">
              <a:spcBef>
                <a:spcPct val="60000"/>
              </a:spcBef>
              <a:spcAft>
                <a:spcPct val="0"/>
              </a:spcAft>
              <a:buClr>
                <a:srgbClr val="009999"/>
              </a:buClr>
              <a:defRPr/>
            </a:pPr>
            <a:r>
              <a:rPr lang="en-GB" sz="1600" dirty="0">
                <a:solidFill>
                  <a:srgbClr val="000000"/>
                </a:solidFill>
                <a:ea typeface="MS PGothic"/>
              </a:rPr>
              <a:t>3) </a:t>
            </a:r>
            <a:r>
              <a:rPr lang="en-GB" sz="1600" b="1" dirty="0">
                <a:solidFill>
                  <a:srgbClr val="000000"/>
                </a:solidFill>
                <a:latin typeface="Arial Bold" pitchFamily="34" charset="0"/>
                <a:ea typeface="ＭＳ Ｐゴシック" pitchFamily="1" charset="-128"/>
                <a:cs typeface="Osaka"/>
              </a:rPr>
              <a:t> </a:t>
            </a:r>
            <a:r>
              <a:rPr lang="en-GB" sz="1600" b="1" dirty="0" smtClean="0">
                <a:solidFill>
                  <a:srgbClr val="000000"/>
                </a:solidFill>
                <a:latin typeface="Arial Bold" pitchFamily="34" charset="0"/>
                <a:ea typeface="ＭＳ Ｐゴシック" pitchFamily="1" charset="-128"/>
                <a:cs typeface="Osaka"/>
              </a:rPr>
              <a:t>Funding Strategy and Instruments			</a:t>
            </a:r>
            <a:r>
              <a:rPr lang="en-GB" sz="1600" b="1" dirty="0">
                <a:solidFill>
                  <a:srgbClr val="000000"/>
                </a:solidFill>
                <a:latin typeface="Arial Bold" pitchFamily="34" charset="0"/>
                <a:ea typeface="ＭＳ Ｐゴシック" pitchFamily="1" charset="-128"/>
                <a:cs typeface="Osaka"/>
              </a:rPr>
              <a:t>	</a:t>
            </a:r>
            <a:r>
              <a:rPr lang="en-GB" sz="1100" b="1" dirty="0" smtClean="0">
                <a:solidFill>
                  <a:srgbClr val="FFFFFF">
                    <a:lumMod val="50000"/>
                  </a:srgbClr>
                </a:solidFill>
                <a:ea typeface="MS PGothic"/>
              </a:rPr>
              <a:t>  </a:t>
            </a:r>
            <a:r>
              <a:rPr lang="en-GB" sz="2400" b="1" dirty="0" smtClean="0">
                <a:solidFill>
                  <a:srgbClr val="FFFFFF">
                    <a:lumMod val="50000"/>
                  </a:srgbClr>
                </a:solidFill>
                <a:ea typeface="MS PGothic"/>
              </a:rPr>
              <a:t>                                                                                                 </a:t>
            </a:r>
            <a:endParaRPr lang="en-GB" sz="2400" b="1" dirty="0">
              <a:solidFill>
                <a:srgbClr val="FFFFFF">
                  <a:lumMod val="50000"/>
                </a:srgbClr>
              </a:solidFill>
              <a:ea typeface="MS PGothic"/>
            </a:endParaRPr>
          </a:p>
        </p:txBody>
      </p:sp>
      <p:sp>
        <p:nvSpPr>
          <p:cNvPr id="14" name="Rectangle 3"/>
          <p:cNvSpPr>
            <a:spLocks noChangeArrowheads="1"/>
          </p:cNvSpPr>
          <p:nvPr/>
        </p:nvSpPr>
        <p:spPr bwMode="gray">
          <a:xfrm>
            <a:off x="1238894" y="3895725"/>
            <a:ext cx="6747743" cy="304800"/>
          </a:xfrm>
          <a:prstGeom prst="rect">
            <a:avLst/>
          </a:prstGeom>
          <a:solidFill>
            <a:schemeClr val="bg1">
              <a:lumMod val="75000"/>
            </a:schemeClr>
          </a:solidFill>
          <a:ln w="9525">
            <a:noFill/>
            <a:miter lim="800000"/>
            <a:headEnd/>
            <a:tailEnd/>
          </a:ln>
        </p:spPr>
        <p:txBody>
          <a:bodyPr lIns="90000" tIns="0" rIns="0" bIns="0" anchor="ctr"/>
          <a:lstStyle/>
          <a:p>
            <a:pPr eaLnBrk="0" fontAlgn="base" hangingPunct="0">
              <a:spcBef>
                <a:spcPct val="60000"/>
              </a:spcBef>
              <a:spcAft>
                <a:spcPct val="0"/>
              </a:spcAft>
              <a:buClr>
                <a:srgbClr val="009999"/>
              </a:buClr>
              <a:defRPr/>
            </a:pPr>
            <a:r>
              <a:rPr lang="en-GB" sz="1600" dirty="0">
                <a:solidFill>
                  <a:srgbClr val="000000"/>
                </a:solidFill>
                <a:ea typeface="MS PGothic"/>
              </a:rPr>
              <a:t>4)  </a:t>
            </a:r>
            <a:r>
              <a:rPr lang="en-GB" sz="1600" b="1" dirty="0">
                <a:solidFill>
                  <a:srgbClr val="000000"/>
                </a:solidFill>
                <a:latin typeface="Arial Bold" pitchFamily="34" charset="0"/>
                <a:ea typeface="ＭＳ Ｐゴシック" pitchFamily="1" charset="-128"/>
              </a:rPr>
              <a:t>Primary auctions</a:t>
            </a:r>
            <a:r>
              <a:rPr lang="en-GB" sz="1600" b="1" dirty="0">
                <a:solidFill>
                  <a:srgbClr val="000000"/>
                </a:solidFill>
                <a:latin typeface="Arial Bold" pitchFamily="34" charset="0"/>
                <a:ea typeface="ＭＳ Ｐゴシック" pitchFamily="1" charset="-128"/>
                <a:cs typeface="Osaka"/>
              </a:rPr>
              <a:t>  </a:t>
            </a:r>
            <a:r>
              <a:rPr lang="en-GB" sz="1600" b="1" dirty="0" smtClean="0">
                <a:solidFill>
                  <a:srgbClr val="000000"/>
                </a:solidFill>
                <a:latin typeface="Arial Bold" pitchFamily="34" charset="0"/>
                <a:ea typeface="ＭＳ Ｐゴシック" pitchFamily="1" charset="-128"/>
                <a:cs typeface="Osaka"/>
              </a:rPr>
              <a:t>                                           </a:t>
            </a:r>
            <a:r>
              <a:rPr lang="en-GB" sz="1600" b="1" dirty="0">
                <a:solidFill>
                  <a:srgbClr val="000000"/>
                </a:solidFill>
                <a:latin typeface="Arial Bold" pitchFamily="34" charset="0"/>
                <a:ea typeface="ＭＳ Ｐゴシック" pitchFamily="1" charset="-128"/>
                <a:cs typeface="Osaka"/>
              </a:rPr>
              <a:t>			</a:t>
            </a:r>
            <a:r>
              <a:rPr lang="en-GB" sz="1100" b="1" dirty="0" smtClean="0">
                <a:solidFill>
                  <a:srgbClr val="FFFFFF">
                    <a:lumMod val="50000"/>
                  </a:srgbClr>
                </a:solidFill>
                <a:ea typeface="MS PGothic"/>
              </a:rPr>
              <a:t>  </a:t>
            </a:r>
            <a:r>
              <a:rPr lang="en-GB" sz="2400" b="1" dirty="0" smtClean="0">
                <a:solidFill>
                  <a:srgbClr val="FFFFFF">
                    <a:lumMod val="50000"/>
                  </a:srgbClr>
                </a:solidFill>
                <a:ea typeface="MS PGothic"/>
              </a:rPr>
              <a:t>                                                                                                 </a:t>
            </a:r>
            <a:endParaRPr lang="en-GB" sz="2400" b="1" dirty="0">
              <a:solidFill>
                <a:srgbClr val="FFFFFF">
                  <a:lumMod val="50000"/>
                </a:srgbClr>
              </a:solidFill>
              <a:ea typeface="MS PGothic"/>
            </a:endParaRPr>
          </a:p>
        </p:txBody>
      </p:sp>
      <p:sp>
        <p:nvSpPr>
          <p:cNvPr id="15" name="Rectangle 3"/>
          <p:cNvSpPr>
            <a:spLocks noChangeArrowheads="1"/>
          </p:cNvSpPr>
          <p:nvPr/>
        </p:nvSpPr>
        <p:spPr bwMode="gray">
          <a:xfrm>
            <a:off x="1255215" y="4419600"/>
            <a:ext cx="6733381" cy="304800"/>
          </a:xfrm>
          <a:prstGeom prst="rect">
            <a:avLst/>
          </a:prstGeom>
          <a:solidFill>
            <a:schemeClr val="bg1">
              <a:lumMod val="75000"/>
            </a:schemeClr>
          </a:solidFill>
          <a:ln w="9525">
            <a:noFill/>
            <a:miter lim="800000"/>
            <a:headEnd/>
            <a:tailEnd/>
          </a:ln>
        </p:spPr>
        <p:txBody>
          <a:bodyPr lIns="90000" tIns="0" rIns="0" bIns="0" anchor="ctr"/>
          <a:lstStyle/>
          <a:p>
            <a:pPr eaLnBrk="0" fontAlgn="base" hangingPunct="0">
              <a:spcBef>
                <a:spcPct val="60000"/>
              </a:spcBef>
              <a:spcAft>
                <a:spcPct val="0"/>
              </a:spcAft>
              <a:buClr>
                <a:srgbClr val="009999"/>
              </a:buClr>
              <a:defRPr/>
            </a:pPr>
            <a:r>
              <a:rPr lang="en-GB" sz="1600" dirty="0">
                <a:solidFill>
                  <a:srgbClr val="000000"/>
                </a:solidFill>
                <a:ea typeface="MS PGothic"/>
              </a:rPr>
              <a:t>5) </a:t>
            </a:r>
            <a:r>
              <a:rPr lang="en-GB" sz="1600" b="1" dirty="0">
                <a:solidFill>
                  <a:srgbClr val="000000"/>
                </a:solidFill>
                <a:latin typeface="Arial Bold" pitchFamily="34" charset="0"/>
                <a:ea typeface="ＭＳ Ｐゴシック" pitchFamily="1" charset="-128"/>
              </a:rPr>
              <a:t> Foreign bond issuance 	     </a:t>
            </a:r>
            <a:r>
              <a:rPr lang="en-GB" sz="1600" b="1" dirty="0">
                <a:solidFill>
                  <a:srgbClr val="000000"/>
                </a:solidFill>
                <a:latin typeface="Arial Bold" pitchFamily="34" charset="0"/>
                <a:ea typeface="ＭＳ Ｐゴシック" pitchFamily="1" charset="-128"/>
                <a:cs typeface="Osaka"/>
              </a:rPr>
              <a:t>                                    </a:t>
            </a:r>
            <a:r>
              <a:rPr lang="en-GB" sz="1100" b="1" dirty="0">
                <a:solidFill>
                  <a:srgbClr val="000000"/>
                </a:solidFill>
                <a:latin typeface="Arial Bold" pitchFamily="34" charset="0"/>
                <a:ea typeface="ＭＳ Ｐゴシック" pitchFamily="1" charset="-128"/>
                <a:cs typeface="Osaka"/>
              </a:rPr>
              <a:t>          		</a:t>
            </a:r>
            <a:r>
              <a:rPr lang="en-GB" sz="1100" b="1" dirty="0" smtClean="0">
                <a:solidFill>
                  <a:srgbClr val="FFFFFF">
                    <a:lumMod val="50000"/>
                  </a:srgbClr>
                </a:solidFill>
                <a:ea typeface="MS PGothic"/>
              </a:rPr>
              <a:t> </a:t>
            </a:r>
            <a:r>
              <a:rPr lang="en-GB" sz="2400" b="1" dirty="0" smtClean="0">
                <a:solidFill>
                  <a:srgbClr val="FFFFFF">
                    <a:lumMod val="50000"/>
                  </a:srgbClr>
                </a:solidFill>
                <a:ea typeface="MS PGothic"/>
              </a:rPr>
              <a:t>                                                                                                 </a:t>
            </a:r>
            <a:endParaRPr lang="en-GB" sz="2400" b="1" dirty="0">
              <a:solidFill>
                <a:srgbClr val="FFFFFF">
                  <a:lumMod val="50000"/>
                </a:srgbClr>
              </a:solidFill>
              <a:ea typeface="MS PGothic"/>
            </a:endParaRPr>
          </a:p>
        </p:txBody>
      </p:sp>
    </p:spTree>
    <p:extLst>
      <p:ext uri="{BB962C8B-B14F-4D97-AF65-F5344CB8AC3E}">
        <p14:creationId xmlns:p14="http://schemas.microsoft.com/office/powerpoint/2010/main" val="4259881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smtClean="0"/>
              <a:t>Background </a:t>
            </a:r>
            <a:endParaRPr lang="en-ZA" dirty="0"/>
          </a:p>
        </p:txBody>
      </p:sp>
      <p:sp>
        <p:nvSpPr>
          <p:cNvPr id="4" name="Content Placeholder 3"/>
          <p:cNvSpPr>
            <a:spLocks noGrp="1"/>
          </p:cNvSpPr>
          <p:nvPr>
            <p:ph sz="half" idx="1"/>
          </p:nvPr>
        </p:nvSpPr>
        <p:spPr/>
        <p:txBody>
          <a:bodyPr/>
          <a:lstStyle/>
          <a:p>
            <a:pPr marL="0" indent="0">
              <a:buNone/>
            </a:pPr>
            <a:r>
              <a:rPr lang="en-ZA" sz="1400" b="1" dirty="0" smtClean="0"/>
              <a:t>Then:</a:t>
            </a:r>
          </a:p>
          <a:p>
            <a:endParaRPr lang="en-ZA" sz="1400" dirty="0"/>
          </a:p>
          <a:p>
            <a:pPr>
              <a:buFont typeface="Wingdings" panose="05000000000000000000" pitchFamily="2" charset="2"/>
              <a:buChar char="ü"/>
            </a:pPr>
            <a:r>
              <a:rPr lang="en-ZA" sz="1400" dirty="0" smtClean="0"/>
              <a:t>Debt </a:t>
            </a:r>
            <a:r>
              <a:rPr lang="en-ZA" sz="1400" dirty="0"/>
              <a:t>sustainability issues dates back to the 1990s when majority of Low Income and Developing Countries (LIDCs) </a:t>
            </a:r>
            <a:r>
              <a:rPr lang="en-ZA" sz="1400" dirty="0" smtClean="0"/>
              <a:t>faced tough economic challenges</a:t>
            </a:r>
          </a:p>
          <a:p>
            <a:pPr>
              <a:buFont typeface="Wingdings" panose="05000000000000000000" pitchFamily="2" charset="2"/>
              <a:buChar char="ü"/>
            </a:pPr>
            <a:endParaRPr lang="en-ZA" sz="1400" dirty="0" smtClean="0"/>
          </a:p>
          <a:p>
            <a:pPr>
              <a:buFont typeface="Wingdings" panose="05000000000000000000" pitchFamily="2" charset="2"/>
              <a:buChar char="ü"/>
            </a:pPr>
            <a:r>
              <a:rPr lang="en-ZA" sz="1400" dirty="0" smtClean="0"/>
              <a:t>This </a:t>
            </a:r>
            <a:r>
              <a:rPr lang="en-ZA" sz="1400" dirty="0"/>
              <a:t>required long-term policy changes, often accompanied by </a:t>
            </a:r>
            <a:r>
              <a:rPr lang="en-ZA" sz="1400" dirty="0" smtClean="0"/>
              <a:t>the need for debt </a:t>
            </a:r>
            <a:r>
              <a:rPr lang="en-ZA" sz="1400" dirty="0"/>
              <a:t>relief or </a:t>
            </a:r>
            <a:r>
              <a:rPr lang="en-ZA" sz="1400" dirty="0" smtClean="0"/>
              <a:t>cancellation (HIPC</a:t>
            </a:r>
            <a:r>
              <a:rPr lang="en-ZA" sz="1400" dirty="0"/>
              <a:t>, MDRI</a:t>
            </a:r>
            <a:r>
              <a:rPr lang="en-ZA" sz="1400" dirty="0" smtClean="0"/>
              <a:t>).</a:t>
            </a:r>
          </a:p>
          <a:p>
            <a:pPr>
              <a:buFont typeface="Wingdings" panose="05000000000000000000" pitchFamily="2" charset="2"/>
              <a:buChar char="ü"/>
            </a:pPr>
            <a:endParaRPr lang="en-ZA" sz="1400" dirty="0" smtClean="0"/>
          </a:p>
          <a:p>
            <a:pPr>
              <a:buFont typeface="Wingdings" panose="05000000000000000000" pitchFamily="2" charset="2"/>
              <a:buChar char="ü"/>
            </a:pPr>
            <a:r>
              <a:rPr lang="en-ZA" sz="1400" dirty="0"/>
              <a:t>These initiatives were aimed at assisting indebted countries to achieve development goals by redirecting public resources into poverty reducing and job creating expenditure </a:t>
            </a:r>
            <a:endParaRPr lang="en-ZA" sz="1400" dirty="0" smtClean="0"/>
          </a:p>
          <a:p>
            <a:pPr>
              <a:buFont typeface="Wingdings" panose="05000000000000000000" pitchFamily="2" charset="2"/>
              <a:buChar char="ü"/>
            </a:pPr>
            <a:endParaRPr lang="en-ZA" sz="1400" dirty="0"/>
          </a:p>
          <a:p>
            <a:pPr algn="just">
              <a:buFont typeface="Wingdings" panose="05000000000000000000" pitchFamily="2" charset="2"/>
              <a:buChar char="ü"/>
              <a:defRPr/>
            </a:pPr>
            <a:r>
              <a:rPr lang="en-US" sz="1400" dirty="0" smtClean="0"/>
              <a:t>In 2005, IMF</a:t>
            </a:r>
            <a:r>
              <a:rPr lang="en-US" sz="1400" dirty="0"/>
              <a:t>, </a:t>
            </a:r>
            <a:r>
              <a:rPr lang="en-US" sz="1400" dirty="0" smtClean="0"/>
              <a:t>World Bank </a:t>
            </a:r>
            <a:r>
              <a:rPr lang="en-US" sz="1400" dirty="0"/>
              <a:t>and official lenders agreed to a Debt Sustainability Framework (DSF), supported by a Debt Sustainability Analysis (DSA)</a:t>
            </a:r>
          </a:p>
          <a:p>
            <a:endParaRPr lang="en-ZA" sz="1400" dirty="0"/>
          </a:p>
        </p:txBody>
      </p:sp>
      <p:sp>
        <p:nvSpPr>
          <p:cNvPr id="5" name="Content Placeholder 4"/>
          <p:cNvSpPr>
            <a:spLocks noGrp="1"/>
          </p:cNvSpPr>
          <p:nvPr>
            <p:ph sz="half" idx="2"/>
          </p:nvPr>
        </p:nvSpPr>
        <p:spPr>
          <a:xfrm>
            <a:off x="4533900" y="1176647"/>
            <a:ext cx="4305300" cy="5034148"/>
          </a:xfrm>
        </p:spPr>
        <p:txBody>
          <a:bodyPr/>
          <a:lstStyle/>
          <a:p>
            <a:pPr marL="0" indent="0">
              <a:buNone/>
            </a:pPr>
            <a:r>
              <a:rPr lang="en-ZA" sz="1400" b="1" dirty="0" smtClean="0"/>
              <a:t>Now:</a:t>
            </a:r>
          </a:p>
          <a:p>
            <a:pPr marL="0" indent="0">
              <a:buNone/>
            </a:pPr>
            <a:endParaRPr lang="en-ZA" sz="1400" b="1" dirty="0" smtClean="0"/>
          </a:p>
          <a:p>
            <a:pPr>
              <a:buFont typeface="Wingdings" panose="05000000000000000000" pitchFamily="2" charset="2"/>
              <a:buChar char="ü"/>
            </a:pPr>
            <a:r>
              <a:rPr lang="en-US" sz="1400" dirty="0"/>
              <a:t>In response to the financial crisis, developing countries increased borrowing, spurred by record low borrowing </a:t>
            </a:r>
            <a:r>
              <a:rPr lang="en-US" sz="1400" dirty="0" smtClean="0"/>
              <a:t>costs</a:t>
            </a:r>
          </a:p>
          <a:p>
            <a:pPr>
              <a:buFont typeface="Wingdings" panose="05000000000000000000" pitchFamily="2" charset="2"/>
              <a:buChar char="ü"/>
            </a:pPr>
            <a:endParaRPr lang="en-US" sz="1400" dirty="0"/>
          </a:p>
          <a:p>
            <a:pPr>
              <a:buFont typeface="Wingdings" panose="05000000000000000000" pitchFamily="2" charset="2"/>
              <a:buChar char="ü"/>
            </a:pPr>
            <a:r>
              <a:rPr lang="en-ZA" sz="1400" dirty="0"/>
              <a:t>E</a:t>
            </a:r>
            <a:r>
              <a:rPr lang="en-ZA" sz="1400" dirty="0" smtClean="0"/>
              <a:t>conomic </a:t>
            </a:r>
            <a:r>
              <a:rPr lang="en-ZA" sz="1400" dirty="0"/>
              <a:t>landscape has changed and advanced economies have started with monetary policy normalisation, which </a:t>
            </a:r>
            <a:r>
              <a:rPr lang="en-ZA" sz="1400" dirty="0" smtClean="0"/>
              <a:t>is likely to raise</a:t>
            </a:r>
            <a:r>
              <a:rPr lang="en-ZA" sz="1400" dirty="0" smtClean="0"/>
              <a:t> </a:t>
            </a:r>
            <a:r>
              <a:rPr lang="en-ZA" sz="1400" dirty="0"/>
              <a:t>borrowing </a:t>
            </a:r>
            <a:r>
              <a:rPr lang="en-ZA" sz="1400" dirty="0" smtClean="0"/>
              <a:t>costs</a:t>
            </a:r>
          </a:p>
          <a:p>
            <a:pPr>
              <a:buFont typeface="Wingdings" panose="05000000000000000000" pitchFamily="2" charset="2"/>
              <a:buChar char="ü"/>
            </a:pPr>
            <a:endParaRPr lang="en-ZA" sz="1400" dirty="0"/>
          </a:p>
          <a:p>
            <a:pPr>
              <a:buFont typeface="Wingdings" panose="05000000000000000000" pitchFamily="2" charset="2"/>
              <a:buChar char="ü"/>
            </a:pPr>
            <a:r>
              <a:rPr lang="en-ZA" sz="1400" dirty="0"/>
              <a:t>Debt levels in many developing countries have </a:t>
            </a:r>
            <a:r>
              <a:rPr lang="en-ZA" sz="1400" dirty="0" smtClean="0"/>
              <a:t>remained elevated</a:t>
            </a:r>
          </a:p>
          <a:p>
            <a:pPr marL="0" indent="0">
              <a:buNone/>
            </a:pPr>
            <a:endParaRPr lang="en-ZA" sz="1400" dirty="0"/>
          </a:p>
          <a:p>
            <a:pPr>
              <a:buFont typeface="Wingdings" panose="05000000000000000000" pitchFamily="2" charset="2"/>
              <a:buChar char="ü"/>
            </a:pPr>
            <a:r>
              <a:rPr lang="en-ZA" sz="1400" dirty="0"/>
              <a:t>Some LIDCs are already defaulting or are close to defaulting on their debt </a:t>
            </a:r>
            <a:r>
              <a:rPr lang="en-ZA" sz="1400" dirty="0" smtClean="0"/>
              <a:t>commitments</a:t>
            </a:r>
          </a:p>
          <a:p>
            <a:pPr marL="0" indent="0">
              <a:buNone/>
            </a:pPr>
            <a:endParaRPr lang="en-ZA" sz="1400" dirty="0"/>
          </a:p>
          <a:p>
            <a:pPr>
              <a:buFont typeface="Wingdings" panose="05000000000000000000" pitchFamily="2" charset="2"/>
              <a:buChar char="ü"/>
            </a:pPr>
            <a:r>
              <a:rPr lang="en-ZA" sz="1400" dirty="0"/>
              <a:t>There is a persistent challenge in public finance management, especially for LIDCs; the balance between debt sustainability and raising funds to finance public investment requirements </a:t>
            </a:r>
          </a:p>
          <a:p>
            <a:endParaRPr lang="en-ZA" sz="1400" dirty="0"/>
          </a:p>
        </p:txBody>
      </p:sp>
      <p:sp>
        <p:nvSpPr>
          <p:cNvPr id="2" name="Slide Number Placeholder 1"/>
          <p:cNvSpPr>
            <a:spLocks noGrp="1"/>
          </p:cNvSpPr>
          <p:nvPr>
            <p:ph type="sldNum" sz="quarter" idx="12"/>
          </p:nvPr>
        </p:nvSpPr>
        <p:spPr/>
        <p:txBody>
          <a:bodyPr/>
          <a:lstStyle/>
          <a:p>
            <a:pPr>
              <a:defRPr/>
            </a:pPr>
            <a:fld id="{8B37C72D-A64A-4C11-8384-EFC764D68778}" type="slidenum">
              <a:rPr lang="en-US" smtClean="0">
                <a:solidFill>
                  <a:srgbClr val="808080"/>
                </a:solidFill>
              </a:rPr>
              <a:pPr>
                <a:defRPr/>
              </a:pPr>
              <a:t>3</a:t>
            </a:fld>
            <a:endParaRPr lang="en-US" sz="1400" b="0" dirty="0">
              <a:solidFill>
                <a:srgbClr val="000000"/>
              </a:solidFill>
              <a:latin typeface="Arial"/>
            </a:endParaRPr>
          </a:p>
        </p:txBody>
      </p:sp>
    </p:spTree>
    <p:extLst>
      <p:ext uri="{BB962C8B-B14F-4D97-AF65-F5344CB8AC3E}">
        <p14:creationId xmlns:p14="http://schemas.microsoft.com/office/powerpoint/2010/main" val="2284358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Slide Number Placeholder 3"/>
          <p:cNvSpPr>
            <a:spLocks noGrp="1"/>
          </p:cNvSpPr>
          <p:nvPr>
            <p:ph type="sldNum" sz="quarter" idx="10"/>
          </p:nvPr>
        </p:nvSpPr>
        <p:spPr/>
        <p:txBody>
          <a:bodyPr/>
          <a:lstStyle/>
          <a:p>
            <a:pPr>
              <a:defRPr/>
            </a:pPr>
            <a:r>
              <a:rPr lang="en-US" dirty="0"/>
              <a:t>4</a:t>
            </a:r>
          </a:p>
        </p:txBody>
      </p:sp>
      <p:sp>
        <p:nvSpPr>
          <p:cNvPr id="18435" name="Rectangle 2"/>
          <p:cNvSpPr>
            <a:spLocks noGrp="1" noChangeArrowheads="1"/>
          </p:cNvSpPr>
          <p:nvPr>
            <p:ph type="title"/>
          </p:nvPr>
        </p:nvSpPr>
        <p:spPr bwMode="gray">
          <a:xfrm>
            <a:off x="107950" y="76200"/>
            <a:ext cx="8928100" cy="838200"/>
          </a:xfrm>
        </p:spPr>
        <p:txBody>
          <a:bodyPr/>
          <a:lstStyle/>
          <a:p>
            <a:pPr eaLnBrk="1" hangingPunct="1">
              <a:defRPr/>
            </a:pPr>
            <a:r>
              <a:rPr lang="en-GB" kern="1200" dirty="0">
                <a:ea typeface="ＭＳ Ｐゴシック" pitchFamily="34" charset="-128"/>
                <a:cs typeface="+mn-cs"/>
              </a:rPr>
              <a:t>Brief history of South African domestic bond market </a:t>
            </a:r>
            <a:endParaRPr lang="en-US" kern="1200" dirty="0">
              <a:ea typeface="ＭＳ Ｐゴシック" pitchFamily="34" charset="-128"/>
              <a:cs typeface="+mn-cs"/>
            </a:endParaRPr>
          </a:p>
        </p:txBody>
      </p:sp>
      <p:sp>
        <p:nvSpPr>
          <p:cNvPr id="4" name="TextBox 3"/>
          <p:cNvSpPr txBox="1"/>
          <p:nvPr/>
        </p:nvSpPr>
        <p:spPr>
          <a:xfrm>
            <a:off x="179388" y="1455464"/>
            <a:ext cx="9036050" cy="4684359"/>
          </a:xfrm>
          <a:prstGeom prst="rect">
            <a:avLst/>
          </a:prstGeom>
          <a:noFill/>
        </p:spPr>
        <p:txBody>
          <a:bodyPr>
            <a:spAutoFit/>
          </a:bodyPr>
          <a:lstStyle/>
          <a:p>
            <a:pPr marL="342900" indent="-342900" fontAlgn="base">
              <a:spcBef>
                <a:spcPct val="20000"/>
              </a:spcBef>
              <a:spcAft>
                <a:spcPct val="0"/>
              </a:spcAft>
              <a:buFont typeface="Wingdings" panose="05000000000000000000" pitchFamily="2" charset="2"/>
              <a:buChar char="ü"/>
              <a:defRPr/>
            </a:pPr>
            <a:r>
              <a:rPr lang="en-US" sz="1600" dirty="0">
                <a:solidFill>
                  <a:srgbClr val="000000"/>
                </a:solidFill>
              </a:rPr>
              <a:t>No active secondary market during this period  </a:t>
            </a:r>
          </a:p>
          <a:p>
            <a:pPr marL="342900" indent="-342900" fontAlgn="base">
              <a:spcBef>
                <a:spcPct val="20000"/>
              </a:spcBef>
              <a:spcAft>
                <a:spcPct val="0"/>
              </a:spcAft>
              <a:buFont typeface="Wingdings" panose="05000000000000000000" pitchFamily="2" charset="2"/>
              <a:buChar char="ü"/>
              <a:defRPr/>
            </a:pPr>
            <a:r>
              <a:rPr lang="en-US" sz="1600" dirty="0" smtClean="0">
                <a:solidFill>
                  <a:srgbClr val="000000"/>
                </a:solidFill>
              </a:rPr>
              <a:t>A </a:t>
            </a:r>
            <a:r>
              <a:rPr lang="en-US" sz="1600" dirty="0">
                <a:solidFill>
                  <a:srgbClr val="000000"/>
                </a:solidFill>
              </a:rPr>
              <a:t>new bond issued for every funding requirement  </a:t>
            </a:r>
          </a:p>
          <a:p>
            <a:pPr marL="342900" indent="-342900" fontAlgn="base">
              <a:spcBef>
                <a:spcPct val="20000"/>
              </a:spcBef>
              <a:spcAft>
                <a:spcPct val="0"/>
              </a:spcAft>
              <a:buFont typeface="Wingdings" panose="05000000000000000000" pitchFamily="2" charset="2"/>
              <a:buChar char="ü"/>
              <a:defRPr/>
            </a:pPr>
            <a:r>
              <a:rPr lang="en-US" sz="1600" dirty="0">
                <a:solidFill>
                  <a:srgbClr val="000000"/>
                </a:solidFill>
              </a:rPr>
              <a:t>Government faced refinancing problems due to debt stand still </a:t>
            </a:r>
          </a:p>
          <a:p>
            <a:pPr marL="342900" indent="-342900" fontAlgn="base">
              <a:spcBef>
                <a:spcPct val="20000"/>
              </a:spcBef>
              <a:spcAft>
                <a:spcPct val="0"/>
              </a:spcAft>
              <a:buFont typeface="Wingdings" panose="05000000000000000000" pitchFamily="2" charset="2"/>
              <a:buChar char="ü"/>
              <a:defRPr/>
            </a:pPr>
            <a:r>
              <a:rPr lang="en-US" sz="1600" dirty="0" smtClean="0">
                <a:solidFill>
                  <a:srgbClr val="000000"/>
                </a:solidFill>
              </a:rPr>
              <a:t>The </a:t>
            </a:r>
            <a:r>
              <a:rPr lang="en-US" sz="1600" dirty="0">
                <a:solidFill>
                  <a:srgbClr val="000000"/>
                </a:solidFill>
              </a:rPr>
              <a:t>prescribed Asset Requirement abolished in 1989</a:t>
            </a:r>
          </a:p>
          <a:p>
            <a:pPr marL="342900" indent="-342900" fontAlgn="base">
              <a:spcBef>
                <a:spcPct val="20000"/>
              </a:spcBef>
              <a:spcAft>
                <a:spcPct val="0"/>
              </a:spcAft>
              <a:buFont typeface="Wingdings" panose="05000000000000000000" pitchFamily="2" charset="2"/>
              <a:buChar char="ü"/>
              <a:defRPr/>
            </a:pPr>
            <a:r>
              <a:rPr lang="en-US" sz="1600" dirty="0">
                <a:solidFill>
                  <a:srgbClr val="000000"/>
                </a:solidFill>
              </a:rPr>
              <a:t>Establishment of the Bond Exchange(BESA) of South Africa in 1996 </a:t>
            </a:r>
          </a:p>
          <a:p>
            <a:pPr marL="742950" lvl="1" indent="-285750" fontAlgn="base">
              <a:spcBef>
                <a:spcPct val="20000"/>
              </a:spcBef>
              <a:spcAft>
                <a:spcPct val="0"/>
              </a:spcAft>
              <a:buFontTx/>
              <a:buChar char="–"/>
              <a:defRPr/>
            </a:pPr>
            <a:r>
              <a:rPr lang="en-US" sz="1400" dirty="0">
                <a:solidFill>
                  <a:srgbClr val="000000"/>
                </a:solidFill>
              </a:rPr>
              <a:t>Bond Market Association a voluntary association by bond trading firms became formalized </a:t>
            </a:r>
          </a:p>
          <a:p>
            <a:pPr fontAlgn="base">
              <a:spcBef>
                <a:spcPct val="20000"/>
              </a:spcBef>
              <a:spcAft>
                <a:spcPct val="0"/>
              </a:spcAft>
              <a:defRPr/>
            </a:pPr>
            <a:endParaRPr lang="en-US" sz="1600" dirty="0">
              <a:solidFill>
                <a:srgbClr val="000000"/>
              </a:solidFill>
            </a:endParaRPr>
          </a:p>
          <a:p>
            <a:pPr marL="342900" indent="-342900" fontAlgn="base">
              <a:spcBef>
                <a:spcPct val="20000"/>
              </a:spcBef>
              <a:spcAft>
                <a:spcPct val="0"/>
              </a:spcAft>
              <a:buFontTx/>
              <a:buChar char="•"/>
              <a:defRPr/>
            </a:pPr>
            <a:endParaRPr lang="en-US" sz="1600" dirty="0">
              <a:solidFill>
                <a:srgbClr val="000000"/>
              </a:solidFill>
            </a:endParaRPr>
          </a:p>
          <a:p>
            <a:pPr marL="342900" lvl="1" indent="-342900" fontAlgn="base">
              <a:spcBef>
                <a:spcPct val="20000"/>
              </a:spcBef>
              <a:spcAft>
                <a:spcPct val="0"/>
              </a:spcAft>
              <a:buFont typeface="Wingdings" panose="05000000000000000000" pitchFamily="2" charset="2"/>
              <a:buChar char="ü"/>
              <a:defRPr/>
            </a:pPr>
            <a:r>
              <a:rPr lang="en-US" sz="1600" dirty="0" smtClean="0">
                <a:solidFill>
                  <a:srgbClr val="000000"/>
                </a:solidFill>
              </a:rPr>
              <a:t>Appointment </a:t>
            </a:r>
            <a:r>
              <a:rPr lang="en-US" sz="1600" dirty="0">
                <a:solidFill>
                  <a:srgbClr val="000000"/>
                </a:solidFill>
              </a:rPr>
              <a:t>of Primary Dealers in government bonds  </a:t>
            </a:r>
            <a:endParaRPr lang="en-US" sz="1600" dirty="0" smtClean="0">
              <a:solidFill>
                <a:srgbClr val="000000"/>
              </a:solidFill>
            </a:endParaRPr>
          </a:p>
          <a:p>
            <a:pPr marL="342900" lvl="1" indent="-342900" fontAlgn="base">
              <a:spcBef>
                <a:spcPct val="20000"/>
              </a:spcBef>
              <a:spcAft>
                <a:spcPct val="0"/>
              </a:spcAft>
              <a:buFont typeface="Wingdings" panose="05000000000000000000" pitchFamily="2" charset="2"/>
              <a:buChar char="ü"/>
              <a:defRPr/>
            </a:pPr>
            <a:r>
              <a:rPr lang="en-US" sz="1600" dirty="0" smtClean="0">
                <a:solidFill>
                  <a:srgbClr val="000000"/>
                </a:solidFill>
              </a:rPr>
              <a:t>STRATE (Central Securities Depository) established in 1998</a:t>
            </a:r>
          </a:p>
          <a:p>
            <a:pPr marL="342900" lvl="1" indent="-342900" fontAlgn="base">
              <a:spcBef>
                <a:spcPct val="20000"/>
              </a:spcBef>
              <a:spcAft>
                <a:spcPct val="0"/>
              </a:spcAft>
              <a:buFont typeface="Wingdings" panose="05000000000000000000" pitchFamily="2" charset="2"/>
              <a:buChar char="ü"/>
              <a:defRPr/>
            </a:pPr>
            <a:r>
              <a:rPr lang="en-US" sz="1600" dirty="0">
                <a:solidFill>
                  <a:srgbClr val="000000"/>
                </a:solidFill>
              </a:rPr>
              <a:t>Financial Markets Act launched in 2011, which replaced Securities Services Act of 2004</a:t>
            </a:r>
          </a:p>
          <a:p>
            <a:pPr marL="342900" lvl="1" indent="-342900" fontAlgn="base">
              <a:spcBef>
                <a:spcPct val="20000"/>
              </a:spcBef>
              <a:spcAft>
                <a:spcPct val="0"/>
              </a:spcAft>
              <a:buFont typeface="Wingdings" panose="05000000000000000000" pitchFamily="2" charset="2"/>
              <a:buChar char="ü"/>
              <a:defRPr/>
            </a:pPr>
            <a:r>
              <a:rPr lang="en-US" sz="1600" dirty="0" smtClean="0">
                <a:solidFill>
                  <a:srgbClr val="000000"/>
                </a:solidFill>
              </a:rPr>
              <a:t>JSE acquired BESA in 2009</a:t>
            </a:r>
          </a:p>
          <a:p>
            <a:pPr marL="342900" lvl="1" indent="-342900" fontAlgn="base">
              <a:spcBef>
                <a:spcPct val="20000"/>
              </a:spcBef>
              <a:spcAft>
                <a:spcPct val="0"/>
              </a:spcAft>
              <a:buFont typeface="Wingdings" panose="05000000000000000000" pitchFamily="2" charset="2"/>
              <a:buChar char="ü"/>
              <a:defRPr/>
            </a:pPr>
            <a:r>
              <a:rPr lang="en-US" sz="1600" dirty="0" smtClean="0">
                <a:solidFill>
                  <a:srgbClr val="000000"/>
                </a:solidFill>
              </a:rPr>
              <a:t>Currently, National Treasury is working on launching Electricity Trading Platform (ETP) for government bonds</a:t>
            </a:r>
          </a:p>
          <a:p>
            <a:pPr marL="0" lvl="1" fontAlgn="base">
              <a:spcBef>
                <a:spcPct val="20000"/>
              </a:spcBef>
              <a:spcAft>
                <a:spcPct val="0"/>
              </a:spcAft>
              <a:defRPr/>
            </a:pPr>
            <a:endParaRPr lang="en-US" sz="1600" dirty="0">
              <a:solidFill>
                <a:srgbClr val="000000"/>
              </a:solidFill>
            </a:endParaRPr>
          </a:p>
          <a:p>
            <a:pPr marL="0" lvl="1" fontAlgn="base">
              <a:spcBef>
                <a:spcPct val="20000"/>
              </a:spcBef>
              <a:spcAft>
                <a:spcPct val="0"/>
              </a:spcAft>
              <a:defRPr/>
            </a:pPr>
            <a:endParaRPr lang="en-US" sz="1600" dirty="0">
              <a:solidFill>
                <a:srgbClr val="000000"/>
              </a:solidFill>
            </a:endParaRPr>
          </a:p>
        </p:txBody>
      </p:sp>
      <p:sp>
        <p:nvSpPr>
          <p:cNvPr id="10" name="Rectangle 3"/>
          <p:cNvSpPr>
            <a:spLocks noChangeArrowheads="1"/>
          </p:cNvSpPr>
          <p:nvPr/>
        </p:nvSpPr>
        <p:spPr bwMode="gray">
          <a:xfrm>
            <a:off x="179388" y="1211263"/>
            <a:ext cx="1871662" cy="211137"/>
          </a:xfrm>
          <a:prstGeom prst="rect">
            <a:avLst/>
          </a:prstGeom>
          <a:solidFill>
            <a:schemeClr val="bg1">
              <a:lumMod val="50000"/>
            </a:schemeClr>
          </a:solidFill>
          <a:ln w="9525">
            <a:noFill/>
            <a:miter lim="800000"/>
            <a:headEnd/>
            <a:tailEnd/>
          </a:ln>
        </p:spPr>
        <p:txBody>
          <a:bodyPr lIns="90000" tIns="0" rIns="0" bIns="0" anchor="ctr"/>
          <a:lstStyle/>
          <a:p>
            <a:pPr fontAlgn="base">
              <a:spcBef>
                <a:spcPct val="60000"/>
              </a:spcBef>
              <a:spcAft>
                <a:spcPct val="0"/>
              </a:spcAft>
              <a:buClr>
                <a:srgbClr val="CDBE56"/>
              </a:buClr>
              <a:defRPr/>
            </a:pPr>
            <a:r>
              <a:rPr lang="en-GB" sz="1100" b="1" dirty="0" smtClean="0">
                <a:solidFill>
                  <a:srgbClr val="FFFFFF"/>
                </a:solidFill>
                <a:ea typeface="MS PGothic" pitchFamily="34" charset="-128"/>
              </a:rPr>
              <a:t>Pre-1998</a:t>
            </a:r>
            <a:endParaRPr lang="en-GB" sz="1100" b="1" dirty="0">
              <a:solidFill>
                <a:srgbClr val="FFFFFF"/>
              </a:solidFill>
              <a:ea typeface="MS PGothic" pitchFamily="34" charset="-128"/>
            </a:endParaRPr>
          </a:p>
        </p:txBody>
      </p:sp>
      <p:sp>
        <p:nvSpPr>
          <p:cNvPr id="12" name="Rectangle 3"/>
          <p:cNvSpPr>
            <a:spLocks noChangeArrowheads="1"/>
          </p:cNvSpPr>
          <p:nvPr/>
        </p:nvSpPr>
        <p:spPr bwMode="gray">
          <a:xfrm>
            <a:off x="179388" y="3468519"/>
            <a:ext cx="1871662" cy="211137"/>
          </a:xfrm>
          <a:prstGeom prst="rect">
            <a:avLst/>
          </a:prstGeom>
          <a:solidFill>
            <a:schemeClr val="bg1">
              <a:lumMod val="50000"/>
            </a:schemeClr>
          </a:solidFill>
          <a:ln w="9525">
            <a:noFill/>
            <a:miter lim="800000"/>
            <a:headEnd/>
            <a:tailEnd/>
          </a:ln>
        </p:spPr>
        <p:txBody>
          <a:bodyPr lIns="90000" tIns="0" rIns="0" bIns="0" anchor="ctr"/>
          <a:lstStyle/>
          <a:p>
            <a:pPr fontAlgn="base">
              <a:spcBef>
                <a:spcPct val="60000"/>
              </a:spcBef>
              <a:spcAft>
                <a:spcPct val="0"/>
              </a:spcAft>
              <a:buClr>
                <a:srgbClr val="CDBE56"/>
              </a:buClr>
              <a:defRPr/>
            </a:pPr>
            <a:r>
              <a:rPr lang="en-US" sz="1100" b="1" dirty="0" smtClean="0">
                <a:solidFill>
                  <a:srgbClr val="FFFFFF"/>
                </a:solidFill>
                <a:ea typeface="MS PGothic" pitchFamily="34" charset="-128"/>
              </a:rPr>
              <a:t>Post-1998</a:t>
            </a:r>
            <a:endParaRPr lang="en-GB" sz="1100" b="1" dirty="0">
              <a:solidFill>
                <a:srgbClr val="FFFFFF"/>
              </a:solidFill>
              <a:ea typeface="MS PGothic" pitchFamily="34" charset="-128"/>
            </a:endParaRPr>
          </a:p>
        </p:txBody>
      </p:sp>
    </p:spTree>
    <p:extLst>
      <p:ext uri="{BB962C8B-B14F-4D97-AF65-F5344CB8AC3E}">
        <p14:creationId xmlns:p14="http://schemas.microsoft.com/office/powerpoint/2010/main" val="3691503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9934"/>
            <a:ext cx="8184078" cy="838200"/>
          </a:xfrm>
        </p:spPr>
        <p:txBody>
          <a:bodyPr/>
          <a:lstStyle/>
          <a:p>
            <a:r>
              <a:rPr lang="en-ZA" dirty="0" smtClean="0"/>
              <a:t>Key </a:t>
            </a:r>
            <a:r>
              <a:rPr lang="en-ZA" dirty="0" smtClean="0"/>
              <a:t>stakeholders in domestic bond market</a:t>
            </a:r>
            <a:endParaRPr lang="en-ZA" dirty="0"/>
          </a:p>
        </p:txBody>
      </p:sp>
      <p:sp>
        <p:nvSpPr>
          <p:cNvPr id="3" name="Content Placeholder 2"/>
          <p:cNvSpPr>
            <a:spLocks noGrp="1"/>
          </p:cNvSpPr>
          <p:nvPr>
            <p:ph idx="1"/>
          </p:nvPr>
        </p:nvSpPr>
        <p:spPr>
          <a:xfrm>
            <a:off x="152400" y="1078134"/>
            <a:ext cx="8763000" cy="5472608"/>
          </a:xfrm>
        </p:spPr>
        <p:txBody>
          <a:bodyPr/>
          <a:lstStyle/>
          <a:p>
            <a:r>
              <a:rPr lang="en-ZA" sz="1400" b="1" kern="1200" dirty="0">
                <a:latin typeface="Arial" pitchFamily="34" charset="0"/>
                <a:ea typeface="Osaka"/>
              </a:rPr>
              <a:t>National Treasury (NT)</a:t>
            </a:r>
          </a:p>
          <a:p>
            <a:pPr marL="685800" lvl="1">
              <a:buFont typeface="Wingdings" panose="05000000000000000000" pitchFamily="2" charset="2"/>
              <a:buChar char="ü"/>
            </a:pPr>
            <a:r>
              <a:rPr lang="en-ZA" sz="1400" kern="1200" dirty="0">
                <a:latin typeface="Arial" pitchFamily="34" charset="0"/>
                <a:ea typeface="Osaka"/>
              </a:rPr>
              <a:t>Financing of budget deficit</a:t>
            </a:r>
          </a:p>
          <a:p>
            <a:pPr marL="685800" lvl="1">
              <a:buFont typeface="Wingdings" panose="05000000000000000000" pitchFamily="2" charset="2"/>
              <a:buChar char="ü"/>
            </a:pPr>
            <a:r>
              <a:rPr lang="en-ZA" sz="1400" kern="1200" dirty="0">
                <a:latin typeface="Arial" pitchFamily="34" charset="0"/>
                <a:ea typeface="Osaka"/>
              </a:rPr>
              <a:t>Develop the bond markets</a:t>
            </a:r>
          </a:p>
          <a:p>
            <a:pPr marL="685800" lvl="1">
              <a:buFont typeface="Wingdings" panose="05000000000000000000" pitchFamily="2" charset="2"/>
              <a:buChar char="ü"/>
            </a:pPr>
            <a:r>
              <a:rPr lang="en-ZA" sz="1400" kern="1200" dirty="0">
                <a:latin typeface="Arial" pitchFamily="34" charset="0"/>
                <a:ea typeface="Osaka"/>
              </a:rPr>
              <a:t>Develop the yield curve and create benchmarks</a:t>
            </a:r>
          </a:p>
          <a:p>
            <a:r>
              <a:rPr lang="en-ZA" sz="1400" b="1" kern="1200" dirty="0">
                <a:latin typeface="Arial" pitchFamily="34" charset="0"/>
                <a:ea typeface="Osaka"/>
              </a:rPr>
              <a:t>South African Reserve Bank (SARB)</a:t>
            </a:r>
          </a:p>
          <a:p>
            <a:pPr lvl="1">
              <a:buFont typeface="Wingdings" panose="05000000000000000000" pitchFamily="2" charset="2"/>
              <a:buChar char="ü"/>
            </a:pPr>
            <a:r>
              <a:rPr lang="en-ZA" sz="1400" kern="1200" dirty="0">
                <a:latin typeface="Arial" pitchFamily="34" charset="0"/>
                <a:ea typeface="Osaka"/>
              </a:rPr>
              <a:t>Conduct auctions on behalf of NT</a:t>
            </a:r>
          </a:p>
          <a:p>
            <a:r>
              <a:rPr lang="en-ZA" sz="1400" b="1" kern="1200" dirty="0">
                <a:latin typeface="Arial" pitchFamily="34" charset="0"/>
                <a:ea typeface="Osaka"/>
              </a:rPr>
              <a:t>Johannesburg Stock exchange (JSE)</a:t>
            </a:r>
          </a:p>
          <a:p>
            <a:pPr lvl="1">
              <a:buFont typeface="Wingdings" panose="05000000000000000000" pitchFamily="2" charset="2"/>
              <a:buChar char="ü"/>
            </a:pPr>
            <a:r>
              <a:rPr lang="en-ZA" sz="1400" kern="1200" dirty="0">
                <a:latin typeface="Arial" pitchFamily="34" charset="0"/>
                <a:ea typeface="Osaka"/>
              </a:rPr>
              <a:t>Listing of bonds</a:t>
            </a:r>
          </a:p>
          <a:p>
            <a:pPr lvl="1">
              <a:buFont typeface="Wingdings" panose="05000000000000000000" pitchFamily="2" charset="2"/>
              <a:buChar char="ü"/>
            </a:pPr>
            <a:r>
              <a:rPr lang="en-ZA" sz="1400" kern="1200" dirty="0">
                <a:latin typeface="Arial" pitchFamily="34" charset="0"/>
                <a:ea typeface="Osaka"/>
              </a:rPr>
              <a:t>Trading platform</a:t>
            </a:r>
          </a:p>
          <a:p>
            <a:pPr lvl="1">
              <a:buFont typeface="Wingdings" panose="05000000000000000000" pitchFamily="2" charset="2"/>
              <a:buChar char="ü"/>
            </a:pPr>
            <a:r>
              <a:rPr lang="en-ZA" sz="1400" kern="1200" dirty="0">
                <a:latin typeface="Arial" pitchFamily="34" charset="0"/>
                <a:ea typeface="Osaka"/>
              </a:rPr>
              <a:t>Terms and conditions</a:t>
            </a:r>
          </a:p>
          <a:p>
            <a:pPr lvl="1">
              <a:buFont typeface="Wingdings" panose="05000000000000000000" pitchFamily="2" charset="2"/>
              <a:buChar char="ü"/>
            </a:pPr>
            <a:r>
              <a:rPr lang="en-ZA" sz="1400" kern="1200" dirty="0">
                <a:latin typeface="Arial" pitchFamily="34" charset="0"/>
                <a:ea typeface="Osaka"/>
              </a:rPr>
              <a:t>Offering circular</a:t>
            </a:r>
          </a:p>
          <a:p>
            <a:pPr lvl="1">
              <a:buFont typeface="Wingdings" panose="05000000000000000000" pitchFamily="2" charset="2"/>
              <a:buChar char="ü"/>
            </a:pPr>
            <a:r>
              <a:rPr lang="en-ZA" sz="1400" kern="1200" dirty="0">
                <a:latin typeface="Arial" pitchFamily="34" charset="0"/>
                <a:ea typeface="Osaka"/>
              </a:rPr>
              <a:t>Debt sponsors</a:t>
            </a:r>
          </a:p>
          <a:p>
            <a:pPr lvl="1">
              <a:buFont typeface="Wingdings" panose="05000000000000000000" pitchFamily="2" charset="2"/>
              <a:buChar char="ü"/>
            </a:pPr>
            <a:r>
              <a:rPr lang="en-ZA" sz="1400" kern="1200" dirty="0">
                <a:latin typeface="Arial" pitchFamily="34" charset="0"/>
                <a:ea typeface="Osaka"/>
              </a:rPr>
              <a:t>SENS announcements </a:t>
            </a:r>
          </a:p>
          <a:p>
            <a:r>
              <a:rPr lang="en-ZA" sz="1400" b="1" kern="1200" dirty="0" smtClean="0">
                <a:latin typeface="Arial" pitchFamily="34" charset="0"/>
                <a:ea typeface="Osaka"/>
              </a:rPr>
              <a:t>STRATE</a:t>
            </a:r>
            <a:endParaRPr lang="en-ZA" sz="1400" b="1" kern="1200" dirty="0">
              <a:latin typeface="Arial" pitchFamily="34" charset="0"/>
              <a:ea typeface="Osaka"/>
            </a:endParaRPr>
          </a:p>
          <a:p>
            <a:pPr lvl="1">
              <a:buFont typeface="Wingdings" panose="05000000000000000000" pitchFamily="2" charset="2"/>
              <a:buChar char="ü"/>
            </a:pPr>
            <a:r>
              <a:rPr lang="en-ZA" sz="1400" kern="1200" dirty="0">
                <a:latin typeface="Arial" pitchFamily="34" charset="0"/>
                <a:ea typeface="Osaka"/>
              </a:rPr>
              <a:t>Bond settlements</a:t>
            </a:r>
          </a:p>
          <a:p>
            <a:r>
              <a:rPr lang="en-ZA" sz="1400" b="1" kern="1200" dirty="0">
                <a:latin typeface="Arial" pitchFamily="34" charset="0"/>
                <a:ea typeface="Osaka"/>
              </a:rPr>
              <a:t>Primary Dealers</a:t>
            </a:r>
          </a:p>
          <a:p>
            <a:pPr lvl="1">
              <a:buFont typeface="Wingdings" panose="05000000000000000000" pitchFamily="2" charset="2"/>
              <a:buChar char="ü"/>
            </a:pPr>
            <a:r>
              <a:rPr lang="en-ZA" sz="1400" kern="1200" dirty="0">
                <a:latin typeface="Arial" pitchFamily="34" charset="0"/>
                <a:ea typeface="Osaka"/>
              </a:rPr>
              <a:t>Participate in government auctions</a:t>
            </a:r>
          </a:p>
          <a:p>
            <a:pPr lvl="1">
              <a:buFont typeface="Wingdings" panose="05000000000000000000" pitchFamily="2" charset="2"/>
              <a:buChar char="ü"/>
            </a:pPr>
            <a:r>
              <a:rPr lang="en-ZA" sz="1400" kern="1200" dirty="0">
                <a:latin typeface="Arial" pitchFamily="34" charset="0"/>
                <a:ea typeface="Osaka"/>
              </a:rPr>
              <a:t>Buy bonds in the auctions and sell it in the secondary market</a:t>
            </a:r>
          </a:p>
          <a:p>
            <a:r>
              <a:rPr lang="en-ZA" sz="1400" b="1" dirty="0" smtClean="0"/>
              <a:t>Financial Services Board</a:t>
            </a:r>
          </a:p>
          <a:p>
            <a:pPr lvl="1">
              <a:buFont typeface="Wingdings" panose="05000000000000000000" pitchFamily="2" charset="2"/>
              <a:buChar char="ü"/>
            </a:pPr>
            <a:r>
              <a:rPr lang="en-ZA" sz="1400" dirty="0" smtClean="0"/>
              <a:t>Market regulation  </a:t>
            </a:r>
            <a:endParaRPr lang="en-ZA" sz="1400" dirty="0"/>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solidFill>
                  <a:srgbClr val="808080"/>
                </a:solidFill>
              </a:rPr>
              <a:pPr>
                <a:defRPr/>
              </a:pPr>
              <a:t>5</a:t>
            </a:fld>
            <a:endParaRPr lang="en-US" sz="1400" b="0">
              <a:solidFill>
                <a:srgbClr val="000000"/>
              </a:solidFill>
              <a:latin typeface="Arial"/>
            </a:endParaRPr>
          </a:p>
        </p:txBody>
      </p:sp>
    </p:spTree>
    <p:extLst>
      <p:ext uri="{BB962C8B-B14F-4D97-AF65-F5344CB8AC3E}">
        <p14:creationId xmlns:p14="http://schemas.microsoft.com/office/powerpoint/2010/main" val="3256122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452048" cy="838200"/>
          </a:xfrm>
        </p:spPr>
        <p:txBody>
          <a:bodyPr/>
          <a:lstStyle/>
          <a:p>
            <a:r>
              <a:rPr lang="en-US" altLang="en-US" dirty="0" smtClean="0"/>
              <a:t>Primary Dealership </a:t>
            </a:r>
            <a:r>
              <a:rPr lang="en-US" altLang="en-US" dirty="0"/>
              <a:t>S</a:t>
            </a:r>
            <a:r>
              <a:rPr lang="en-US" altLang="en-US" dirty="0" smtClean="0"/>
              <a:t>ystem </a:t>
            </a:r>
            <a:r>
              <a:rPr lang="en-US" altLang="en-US" dirty="0"/>
              <a:t>in </a:t>
            </a:r>
            <a:r>
              <a:rPr lang="en-US" altLang="en-US" dirty="0" smtClean="0"/>
              <a:t>SA</a:t>
            </a:r>
            <a:endParaRPr lang="en-US" altLang="en-US" dirty="0"/>
          </a:p>
        </p:txBody>
      </p:sp>
      <p:sp>
        <p:nvSpPr>
          <p:cNvPr id="3" name="Content Placeholder 2"/>
          <p:cNvSpPr>
            <a:spLocks noGrp="1"/>
          </p:cNvSpPr>
          <p:nvPr>
            <p:ph idx="1"/>
          </p:nvPr>
        </p:nvSpPr>
        <p:spPr>
          <a:xfrm>
            <a:off x="152400" y="1111045"/>
            <a:ext cx="8452048" cy="5668296"/>
          </a:xfrm>
          <a:solidFill>
            <a:schemeClr val="bg1"/>
          </a:solidFill>
        </p:spPr>
        <p:txBody>
          <a:bodyPr/>
          <a:lstStyle/>
          <a:p>
            <a:pPr marL="0" indent="0">
              <a:lnSpc>
                <a:spcPct val="150000"/>
              </a:lnSpc>
              <a:buNone/>
            </a:pPr>
            <a:r>
              <a:rPr lang="en-US" altLang="en-US" sz="1600" b="1" dirty="0" smtClean="0"/>
              <a:t>Criteria </a:t>
            </a:r>
          </a:p>
          <a:p>
            <a:pPr>
              <a:lnSpc>
                <a:spcPct val="150000"/>
              </a:lnSpc>
              <a:buFont typeface="Wingdings" panose="05000000000000000000" pitchFamily="2" charset="2"/>
              <a:buChar char="ü"/>
            </a:pPr>
            <a:r>
              <a:rPr lang="en-US" altLang="en-US" sz="1600" dirty="0" smtClean="0"/>
              <a:t>Locally registered Bank or</a:t>
            </a:r>
          </a:p>
          <a:p>
            <a:pPr>
              <a:lnSpc>
                <a:spcPct val="150000"/>
              </a:lnSpc>
              <a:buFont typeface="Wingdings" panose="05000000000000000000" pitchFamily="2" charset="2"/>
              <a:buChar char="ü"/>
            </a:pPr>
            <a:r>
              <a:rPr lang="en-US" altLang="en-US" sz="1600" dirty="0" smtClean="0"/>
              <a:t>Local branch of a foreign domicile bank registered with SARB</a:t>
            </a:r>
          </a:p>
          <a:p>
            <a:pPr marL="0" indent="0">
              <a:lnSpc>
                <a:spcPct val="150000"/>
              </a:lnSpc>
              <a:buNone/>
            </a:pPr>
            <a:r>
              <a:rPr lang="en-US" altLang="en-US" sz="1600" b="1" dirty="0" smtClean="0"/>
              <a:t>Obligations </a:t>
            </a:r>
          </a:p>
          <a:p>
            <a:pPr>
              <a:lnSpc>
                <a:spcPct val="150000"/>
              </a:lnSpc>
              <a:buFont typeface="Wingdings" panose="05000000000000000000" pitchFamily="2" charset="2"/>
              <a:buChar char="ü"/>
            </a:pPr>
            <a:r>
              <a:rPr lang="en-US" altLang="en-US" sz="1600" dirty="0" smtClean="0"/>
              <a:t>Must participate actively at the auctions by bidding at market related yields on competitive basis </a:t>
            </a:r>
          </a:p>
          <a:p>
            <a:pPr marL="0" indent="0">
              <a:lnSpc>
                <a:spcPct val="150000"/>
              </a:lnSpc>
              <a:buNone/>
            </a:pPr>
            <a:r>
              <a:rPr lang="en-US" altLang="en-US" sz="1600" b="1" dirty="0" smtClean="0"/>
              <a:t>Benefits</a:t>
            </a:r>
            <a:endParaRPr lang="en-US" altLang="en-US" sz="1600" dirty="0" smtClean="0"/>
          </a:p>
          <a:p>
            <a:pPr>
              <a:lnSpc>
                <a:spcPct val="150000"/>
              </a:lnSpc>
              <a:buFont typeface="Wingdings" panose="05000000000000000000" pitchFamily="2" charset="2"/>
              <a:buChar char="ü"/>
            </a:pPr>
            <a:r>
              <a:rPr lang="en-US" altLang="en-US" sz="1600" dirty="0" smtClean="0"/>
              <a:t>Reduce </a:t>
            </a:r>
            <a:r>
              <a:rPr lang="en-US" altLang="en-US" sz="1600" dirty="0"/>
              <a:t>market and refinancing risk for the government</a:t>
            </a:r>
          </a:p>
          <a:p>
            <a:pPr>
              <a:lnSpc>
                <a:spcPct val="150000"/>
              </a:lnSpc>
              <a:buFont typeface="Wingdings" panose="05000000000000000000" pitchFamily="2" charset="2"/>
              <a:buChar char="ü"/>
            </a:pPr>
            <a:r>
              <a:rPr lang="en-US" altLang="en-US" sz="1600" dirty="0"/>
              <a:t>Improve liquidity and efficiency of the bond </a:t>
            </a:r>
            <a:r>
              <a:rPr lang="en-US" altLang="en-US" sz="1600" dirty="0" smtClean="0"/>
              <a:t>market</a:t>
            </a:r>
            <a:endParaRPr lang="en-US" altLang="en-US" sz="1600" dirty="0"/>
          </a:p>
          <a:p>
            <a:pPr>
              <a:lnSpc>
                <a:spcPct val="150000"/>
              </a:lnSpc>
              <a:buFont typeface="Wingdings" panose="05000000000000000000" pitchFamily="2" charset="2"/>
              <a:buChar char="ü"/>
            </a:pPr>
            <a:r>
              <a:rPr lang="en-US" altLang="en-US" sz="1600" dirty="0"/>
              <a:t>With two way quotes, the market always has price </a:t>
            </a:r>
            <a:r>
              <a:rPr lang="en-US" altLang="en-US" sz="1600" dirty="0" smtClean="0"/>
              <a:t>information</a:t>
            </a:r>
            <a:endParaRPr lang="en-US" altLang="en-US" sz="1600" dirty="0"/>
          </a:p>
          <a:p>
            <a:pPr>
              <a:lnSpc>
                <a:spcPct val="150000"/>
              </a:lnSpc>
              <a:buFont typeface="Wingdings" panose="05000000000000000000" pitchFamily="2" charset="2"/>
              <a:buChar char="ü"/>
            </a:pPr>
            <a:r>
              <a:rPr lang="en-US" altLang="en-US" sz="1600" dirty="0"/>
              <a:t>Improve market analysis and research </a:t>
            </a:r>
          </a:p>
          <a:p>
            <a:pPr>
              <a:lnSpc>
                <a:spcPct val="150000"/>
              </a:lnSpc>
              <a:buFont typeface="Wingdings" panose="05000000000000000000" pitchFamily="2" charset="2"/>
              <a:buChar char="ü"/>
            </a:pPr>
            <a:r>
              <a:rPr lang="en-US" altLang="en-US" sz="1600" dirty="0"/>
              <a:t>Exclusive access to auctions; </a:t>
            </a:r>
            <a:r>
              <a:rPr lang="en-US" altLang="en-US" sz="1600" dirty="0" smtClean="0"/>
              <a:t>and non </a:t>
            </a:r>
            <a:r>
              <a:rPr lang="en-US" altLang="en-US" sz="1600" dirty="0"/>
              <a:t>competitive bidding, repo </a:t>
            </a:r>
            <a:r>
              <a:rPr lang="en-US" altLang="en-US" sz="1600" dirty="0" smtClean="0"/>
              <a:t>facility, </a:t>
            </a:r>
            <a:r>
              <a:rPr lang="en-US" altLang="en-US" sz="1600" dirty="0"/>
              <a:t>switch </a:t>
            </a:r>
            <a:r>
              <a:rPr lang="en-US" altLang="en-US" sz="1600" dirty="0" smtClean="0"/>
              <a:t>auctions</a:t>
            </a:r>
            <a:endParaRPr lang="en-US" altLang="en-US" sz="1600" dirty="0"/>
          </a:p>
          <a:p>
            <a:pPr>
              <a:lnSpc>
                <a:spcPct val="150000"/>
              </a:lnSpc>
              <a:buFont typeface="Wingdings" panose="05000000000000000000" pitchFamily="2" charset="2"/>
              <a:buChar char="ü"/>
            </a:pPr>
            <a:r>
              <a:rPr lang="en-US" altLang="en-US" sz="1600" dirty="0"/>
              <a:t>Participate in regular meetings with NT &amp; SARB</a:t>
            </a:r>
          </a:p>
          <a:p>
            <a:pPr>
              <a:lnSpc>
                <a:spcPct val="150000"/>
              </a:lnSpc>
              <a:buFont typeface="Wingdings" panose="05000000000000000000" pitchFamily="2" charset="2"/>
              <a:buChar char="ü"/>
            </a:pPr>
            <a:r>
              <a:rPr lang="en-US" altLang="en-US" sz="1600" dirty="0"/>
              <a:t>Only PDs can </a:t>
            </a:r>
            <a:r>
              <a:rPr lang="en-US" altLang="en-US" sz="1600" dirty="0" smtClean="0"/>
              <a:t>be appointed </a:t>
            </a:r>
            <a:r>
              <a:rPr lang="en-US" altLang="en-US" sz="1600" dirty="0"/>
              <a:t>as Lead Managers</a:t>
            </a:r>
            <a:endParaRPr lang="en-ZA" sz="1600" dirty="0"/>
          </a:p>
          <a:p>
            <a:endParaRPr lang="en-ZA" sz="1600" dirty="0"/>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solidFill>
                  <a:srgbClr val="808080"/>
                </a:solidFill>
              </a:rPr>
              <a:pPr>
                <a:defRPr/>
              </a:pPr>
              <a:t>6</a:t>
            </a:fld>
            <a:endParaRPr lang="en-US" sz="1400" b="0">
              <a:solidFill>
                <a:srgbClr val="000000"/>
              </a:solidFill>
              <a:latin typeface="Arial"/>
            </a:endParaRPr>
          </a:p>
        </p:txBody>
      </p:sp>
    </p:spTree>
    <p:extLst>
      <p:ext uri="{BB962C8B-B14F-4D97-AF65-F5344CB8AC3E}">
        <p14:creationId xmlns:p14="http://schemas.microsoft.com/office/powerpoint/2010/main" val="115804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Primary auctions</a:t>
            </a:r>
            <a:endParaRPr lang="en-ZA" dirty="0"/>
          </a:p>
        </p:txBody>
      </p:sp>
      <p:sp>
        <p:nvSpPr>
          <p:cNvPr id="3" name="Content Placeholder 2"/>
          <p:cNvSpPr>
            <a:spLocks noGrp="1"/>
          </p:cNvSpPr>
          <p:nvPr>
            <p:ph idx="1"/>
          </p:nvPr>
        </p:nvSpPr>
        <p:spPr>
          <a:xfrm>
            <a:off x="152400" y="1124743"/>
            <a:ext cx="8763000" cy="5276057"/>
          </a:xfrm>
        </p:spPr>
        <p:txBody>
          <a:bodyPr/>
          <a:lstStyle/>
          <a:p>
            <a:pPr>
              <a:lnSpc>
                <a:spcPct val="150000"/>
              </a:lnSpc>
              <a:buFont typeface="Arial" panose="020B0604020202020204" pitchFamily="34" charset="0"/>
              <a:buChar char="•"/>
            </a:pPr>
            <a:r>
              <a:rPr lang="en-US" altLang="en-US" sz="1600" dirty="0"/>
              <a:t>Primary auction only opened to </a:t>
            </a:r>
            <a:r>
              <a:rPr lang="en-US" altLang="en-US" sz="1600" dirty="0" smtClean="0"/>
              <a:t>Primary Dealers on a weekly basis, Calendar published annually </a:t>
            </a:r>
            <a:endParaRPr lang="en-US" altLang="en-US" sz="1600" dirty="0"/>
          </a:p>
          <a:p>
            <a:pPr marL="342900" lvl="1" indent="-342900" defTabSz="377825">
              <a:spcBef>
                <a:spcPct val="30000"/>
              </a:spcBef>
              <a:buFontTx/>
              <a:buChar char="•"/>
              <a:defRPr/>
            </a:pPr>
            <a:r>
              <a:rPr lang="en-ZA" sz="1600" dirty="0" smtClean="0"/>
              <a:t>The </a:t>
            </a:r>
            <a:r>
              <a:rPr lang="en-ZA" sz="1600" dirty="0"/>
              <a:t>current nominal amount on offer is </a:t>
            </a:r>
            <a:r>
              <a:rPr lang="en-ZA" sz="1600" dirty="0" smtClean="0"/>
              <a:t>R3 300 </a:t>
            </a:r>
            <a:r>
              <a:rPr lang="en-ZA" sz="1600" dirty="0"/>
              <a:t>million </a:t>
            </a:r>
          </a:p>
          <a:p>
            <a:pPr marL="342900" lvl="1" indent="-342900" defTabSz="377825">
              <a:spcBef>
                <a:spcPct val="30000"/>
              </a:spcBef>
              <a:buFontTx/>
              <a:buChar char="•"/>
              <a:defRPr/>
            </a:pPr>
            <a:r>
              <a:rPr lang="en-ZA" sz="1600" dirty="0" smtClean="0"/>
              <a:t>Bids </a:t>
            </a:r>
            <a:r>
              <a:rPr lang="en-ZA" sz="1600" dirty="0"/>
              <a:t>are submitted on yield basis and single price auction style </a:t>
            </a:r>
            <a:r>
              <a:rPr lang="en-ZA" sz="1600" dirty="0" smtClean="0"/>
              <a:t>applies, </a:t>
            </a:r>
            <a:r>
              <a:rPr lang="en-AU" sz="1600" dirty="0"/>
              <a:t>Y</a:t>
            </a:r>
            <a:r>
              <a:rPr lang="en-AU" sz="1600" dirty="0" smtClean="0"/>
              <a:t>ield </a:t>
            </a:r>
            <a:r>
              <a:rPr lang="en-AU" sz="1600" dirty="0"/>
              <a:t>bids are submitted in multiples of 0.005%.</a:t>
            </a:r>
            <a:endParaRPr lang="en-ZA" sz="1600" dirty="0"/>
          </a:p>
          <a:p>
            <a:pPr marL="342900" lvl="1" indent="-342900">
              <a:lnSpc>
                <a:spcPct val="150000"/>
              </a:lnSpc>
              <a:buFont typeface="Arial" panose="020B0604020202020204" pitchFamily="34" charset="0"/>
              <a:buChar char="•"/>
            </a:pPr>
            <a:r>
              <a:rPr lang="en-ZA" sz="1600" dirty="0"/>
              <a:t> Auction conducted on Bloomberg </a:t>
            </a:r>
            <a:r>
              <a:rPr lang="en-ZA" sz="1600" dirty="0" smtClean="0"/>
              <a:t>system, allocation </a:t>
            </a:r>
            <a:r>
              <a:rPr lang="en-ZA" sz="1600" dirty="0"/>
              <a:t>automatically done by the </a:t>
            </a:r>
            <a:r>
              <a:rPr lang="en-ZA" sz="1600" dirty="0" smtClean="0"/>
              <a:t>system</a:t>
            </a:r>
          </a:p>
          <a:p>
            <a:pPr>
              <a:lnSpc>
                <a:spcPct val="150000"/>
              </a:lnSpc>
            </a:pPr>
            <a:r>
              <a:rPr lang="en-US" altLang="en-US" sz="1600" dirty="0"/>
              <a:t>Bids cannot be changed after the auction closed;</a:t>
            </a:r>
          </a:p>
          <a:p>
            <a:pPr>
              <a:lnSpc>
                <a:spcPct val="150000"/>
              </a:lnSpc>
            </a:pPr>
            <a:r>
              <a:rPr lang="en-US" altLang="en-US" sz="1600" dirty="0"/>
              <a:t>Bids should specify the following:</a:t>
            </a:r>
          </a:p>
          <a:p>
            <a:pPr lvl="1">
              <a:lnSpc>
                <a:spcPct val="200000"/>
              </a:lnSpc>
              <a:buFont typeface="Wingdings" panose="05000000000000000000" pitchFamily="2" charset="2"/>
              <a:buChar char="ü"/>
            </a:pPr>
            <a:r>
              <a:rPr lang="en-US" altLang="en-US" sz="1600" dirty="0"/>
              <a:t>Nominal amount which the participant want to invest</a:t>
            </a:r>
          </a:p>
          <a:p>
            <a:pPr lvl="1">
              <a:lnSpc>
                <a:spcPct val="200000"/>
              </a:lnSpc>
              <a:buFont typeface="Wingdings" panose="05000000000000000000" pitchFamily="2" charset="2"/>
              <a:buChar char="ü"/>
            </a:pPr>
            <a:r>
              <a:rPr lang="en-US" altLang="en-US" sz="1600" dirty="0"/>
              <a:t>Bonds the participant want to invest in</a:t>
            </a:r>
          </a:p>
          <a:p>
            <a:pPr>
              <a:lnSpc>
                <a:spcPct val="130000"/>
              </a:lnSpc>
            </a:pPr>
            <a:r>
              <a:rPr lang="en-US" altLang="en-US" sz="1600" dirty="0"/>
              <a:t>Bids will be allocated in ascending order</a:t>
            </a:r>
          </a:p>
          <a:p>
            <a:pPr marL="342900" lvl="1" indent="-342900">
              <a:lnSpc>
                <a:spcPct val="150000"/>
              </a:lnSpc>
              <a:buFont typeface="Arial" panose="020B0604020202020204" pitchFamily="34" charset="0"/>
              <a:buChar char="•"/>
            </a:pPr>
            <a:endParaRPr lang="en-ZA" dirty="0" smtClean="0"/>
          </a:p>
          <a:p>
            <a:pPr marL="342900" lvl="1" indent="-342900">
              <a:lnSpc>
                <a:spcPct val="150000"/>
              </a:lnSpc>
              <a:buFont typeface="Arial" panose="020B0604020202020204" pitchFamily="34" charset="0"/>
              <a:buChar char="•"/>
            </a:pPr>
            <a:endParaRPr lang="en-ZA" dirty="0"/>
          </a:p>
          <a:p>
            <a:pPr marL="342900" lvl="1" indent="-342900">
              <a:lnSpc>
                <a:spcPct val="150000"/>
              </a:lnSpc>
              <a:buFont typeface="Arial" panose="020B0604020202020204" pitchFamily="34" charset="0"/>
              <a:buChar char="•"/>
            </a:pPr>
            <a:endParaRPr lang="en-ZA" dirty="0"/>
          </a:p>
          <a:p>
            <a:pPr marL="342900" lvl="1" indent="-342900">
              <a:lnSpc>
                <a:spcPct val="150000"/>
              </a:lnSpc>
              <a:buFont typeface="Arial" panose="020B0604020202020204" pitchFamily="34" charset="0"/>
              <a:buChar char="•"/>
            </a:pPr>
            <a:endParaRPr lang="en-ZA" dirty="0"/>
          </a:p>
          <a:p>
            <a:pPr>
              <a:lnSpc>
                <a:spcPct val="150000"/>
              </a:lnSpc>
              <a:buFont typeface="Arial" panose="020B0604020202020204" pitchFamily="34" charset="0"/>
              <a:buChar char="•"/>
            </a:pPr>
            <a:endParaRPr lang="en-US" altLang="en-US" dirty="0"/>
          </a:p>
          <a:p>
            <a:pPr>
              <a:lnSpc>
                <a:spcPct val="150000"/>
              </a:lnSpc>
            </a:pPr>
            <a:endParaRPr lang="en-US" altLang="en-US" dirty="0"/>
          </a:p>
          <a:p>
            <a:pPr>
              <a:lnSpc>
                <a:spcPct val="245000"/>
              </a:lnSpc>
            </a:pPr>
            <a:endParaRPr lang="en-ZA" dirty="0"/>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solidFill>
                  <a:srgbClr val="808080"/>
                </a:solidFill>
              </a:rPr>
              <a:pPr>
                <a:defRPr/>
              </a:pPr>
              <a:t>7</a:t>
            </a:fld>
            <a:endParaRPr lang="en-US" sz="1400" b="0" dirty="0">
              <a:solidFill>
                <a:srgbClr val="000000"/>
              </a:solidFill>
              <a:latin typeface="Arial"/>
            </a:endParaRPr>
          </a:p>
        </p:txBody>
      </p:sp>
    </p:spTree>
    <p:extLst>
      <p:ext uri="{BB962C8B-B14F-4D97-AF65-F5344CB8AC3E}">
        <p14:creationId xmlns:p14="http://schemas.microsoft.com/office/powerpoint/2010/main" val="1614832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8228"/>
            <a:ext cx="8991600" cy="838200"/>
          </a:xfrm>
        </p:spPr>
        <p:txBody>
          <a:bodyPr/>
          <a:lstStyle/>
          <a:p>
            <a:r>
              <a:rPr lang="en-US" sz="2800" b="1" dirty="0"/>
              <a:t>Non-competitive auctions for fixed rate bonds</a:t>
            </a:r>
            <a:endParaRPr lang="en-US" sz="2800" dirty="0"/>
          </a:p>
        </p:txBody>
      </p:sp>
      <p:sp>
        <p:nvSpPr>
          <p:cNvPr id="3" name="Slide Number Placeholder 2"/>
          <p:cNvSpPr>
            <a:spLocks noGrp="1"/>
          </p:cNvSpPr>
          <p:nvPr>
            <p:ph type="sldNum" sz="quarter" idx="12"/>
          </p:nvPr>
        </p:nvSpPr>
        <p:spPr/>
        <p:txBody>
          <a:bodyPr/>
          <a:lstStyle/>
          <a:p>
            <a:pPr>
              <a:defRPr/>
            </a:pPr>
            <a:fld id="{0237F379-0440-461B-BC01-BC2256C3CC41}" type="slidenum">
              <a:rPr lang="en-US" smtClean="0">
                <a:solidFill>
                  <a:srgbClr val="808080"/>
                </a:solidFill>
              </a:rPr>
              <a:pPr>
                <a:defRPr/>
              </a:pPr>
              <a:t>8</a:t>
            </a:fld>
            <a:endParaRPr lang="en-US" sz="1400" b="0">
              <a:solidFill>
                <a:srgbClr val="000000"/>
              </a:solidFill>
              <a:latin typeface="Arial"/>
            </a:endParaRPr>
          </a:p>
        </p:txBody>
      </p:sp>
      <p:sp>
        <p:nvSpPr>
          <p:cNvPr id="4" name="TextBox 3"/>
          <p:cNvSpPr txBox="1"/>
          <p:nvPr/>
        </p:nvSpPr>
        <p:spPr>
          <a:xfrm>
            <a:off x="0" y="1340768"/>
            <a:ext cx="8280920" cy="5016758"/>
          </a:xfrm>
          <a:prstGeom prst="rect">
            <a:avLst/>
          </a:prstGeom>
          <a:noFill/>
        </p:spPr>
        <p:txBody>
          <a:bodyPr wrap="square" rtlCol="0">
            <a:spAutoFit/>
          </a:bodyPr>
          <a:lstStyle/>
          <a:p>
            <a:pPr marL="514350" lvl="1" indent="-342900" defTabSz="377825" eaLnBrk="0" fontAlgn="base" hangingPunct="0">
              <a:lnSpc>
                <a:spcPct val="150000"/>
              </a:lnSpc>
              <a:spcBef>
                <a:spcPct val="0"/>
              </a:spcBef>
              <a:spcAft>
                <a:spcPct val="0"/>
              </a:spcAft>
              <a:buFont typeface="Arial" panose="020B0604020202020204" pitchFamily="34" charset="0"/>
              <a:buChar char="•"/>
            </a:pPr>
            <a:r>
              <a:rPr lang="en-US" sz="1600" dirty="0">
                <a:solidFill>
                  <a:srgbClr val="000000"/>
                </a:solidFill>
                <a:ea typeface="ＭＳ Ｐゴシック" pitchFamily="1" charset="-128"/>
              </a:rPr>
              <a:t>Serves as an incentive for PD’s</a:t>
            </a:r>
          </a:p>
          <a:p>
            <a:pPr marL="514350" lvl="1" indent="-342900" defTabSz="377825" eaLnBrk="0" fontAlgn="base" hangingPunct="0">
              <a:lnSpc>
                <a:spcPct val="150000"/>
              </a:lnSpc>
              <a:spcBef>
                <a:spcPct val="0"/>
              </a:spcBef>
              <a:spcAft>
                <a:spcPct val="0"/>
              </a:spcAft>
              <a:buFont typeface="Arial" panose="020B0604020202020204" pitchFamily="34" charset="0"/>
              <a:buChar char="•"/>
            </a:pPr>
            <a:r>
              <a:rPr lang="en-US" sz="1600" dirty="0">
                <a:solidFill>
                  <a:srgbClr val="000000"/>
                </a:solidFill>
                <a:ea typeface="ＭＳ Ｐゴシック" pitchFamily="1" charset="-128"/>
              </a:rPr>
              <a:t>Window open immediately after the auction and closes on Thursday at 11h00</a:t>
            </a:r>
          </a:p>
          <a:p>
            <a:pPr marL="514350" lvl="1" indent="-342900" defTabSz="377825" eaLnBrk="0" fontAlgn="base" hangingPunct="0">
              <a:lnSpc>
                <a:spcPct val="150000"/>
              </a:lnSpc>
              <a:spcBef>
                <a:spcPct val="0"/>
              </a:spcBef>
              <a:spcAft>
                <a:spcPct val="0"/>
              </a:spcAft>
              <a:buFont typeface="Arial" panose="020B0604020202020204" pitchFamily="34" charset="0"/>
              <a:buChar char="•"/>
            </a:pPr>
            <a:r>
              <a:rPr lang="en-US" sz="1600" dirty="0">
                <a:solidFill>
                  <a:srgbClr val="000000"/>
                </a:solidFill>
                <a:ea typeface="ＭＳ Ｐゴシック" pitchFamily="1" charset="-128"/>
              </a:rPr>
              <a:t>PD are eligible to take up 50% of the competitive auction.</a:t>
            </a:r>
          </a:p>
          <a:p>
            <a:pPr marL="971550" lvl="2" indent="-342900" defTabSz="377825" eaLnBrk="0" fontAlgn="base" hangingPunct="0">
              <a:lnSpc>
                <a:spcPct val="150000"/>
              </a:lnSpc>
              <a:spcBef>
                <a:spcPct val="0"/>
              </a:spcBef>
              <a:spcAft>
                <a:spcPct val="0"/>
              </a:spcAft>
              <a:buFont typeface="Wingdings" panose="05000000000000000000" pitchFamily="2" charset="2"/>
              <a:buChar char="ü"/>
            </a:pPr>
            <a:r>
              <a:rPr lang="en-US" sz="1600" dirty="0">
                <a:solidFill>
                  <a:srgbClr val="000000"/>
                </a:solidFill>
                <a:ea typeface="ＭＳ Ｐゴシック" pitchFamily="1" charset="-128"/>
              </a:rPr>
              <a:t>For bonds under the benchmark size of R10 billion, PDs are eligible to take up 100% of their take-up as non-comps</a:t>
            </a:r>
          </a:p>
          <a:p>
            <a:pPr marL="514350" lvl="1" indent="-342900" defTabSz="377825" eaLnBrk="0" fontAlgn="base" hangingPunct="0">
              <a:lnSpc>
                <a:spcPct val="150000"/>
              </a:lnSpc>
              <a:spcBef>
                <a:spcPct val="0"/>
              </a:spcBef>
              <a:spcAft>
                <a:spcPct val="0"/>
              </a:spcAft>
              <a:buFont typeface="Arial" panose="020B0604020202020204" pitchFamily="34" charset="0"/>
              <a:buChar char="•"/>
            </a:pPr>
            <a:r>
              <a:rPr lang="en-US" sz="1600" dirty="0">
                <a:solidFill>
                  <a:srgbClr val="000000"/>
                </a:solidFill>
                <a:ea typeface="ＭＳ Ｐゴシック" pitchFamily="1" charset="-128"/>
              </a:rPr>
              <a:t>Serves as extra funding for Government</a:t>
            </a:r>
          </a:p>
          <a:p>
            <a:pPr marL="514350" lvl="1" indent="-342900" defTabSz="377825" eaLnBrk="0" fontAlgn="base" hangingPunct="0">
              <a:lnSpc>
                <a:spcPct val="150000"/>
              </a:lnSpc>
              <a:spcBef>
                <a:spcPct val="0"/>
              </a:spcBef>
              <a:spcAft>
                <a:spcPct val="0"/>
              </a:spcAft>
              <a:buFont typeface="Arial" panose="020B0604020202020204" pitchFamily="34" charset="0"/>
              <a:buChar char="•"/>
            </a:pPr>
            <a:r>
              <a:rPr lang="en-US" sz="1600" dirty="0">
                <a:solidFill>
                  <a:srgbClr val="000000"/>
                </a:solidFill>
                <a:ea typeface="ＭＳ Ｐゴシック" pitchFamily="1" charset="-128"/>
              </a:rPr>
              <a:t>Take-up depends on market conditions</a:t>
            </a:r>
          </a:p>
          <a:p>
            <a:pPr marL="514350" lvl="1" indent="-342900" defTabSz="377825" eaLnBrk="0" fontAlgn="base" hangingPunct="0">
              <a:lnSpc>
                <a:spcPct val="150000"/>
              </a:lnSpc>
              <a:spcBef>
                <a:spcPct val="0"/>
              </a:spcBef>
              <a:spcAft>
                <a:spcPct val="0"/>
              </a:spcAft>
              <a:buFont typeface="Arial" panose="020B0604020202020204" pitchFamily="34" charset="0"/>
              <a:buChar char="•"/>
            </a:pPr>
            <a:endParaRPr lang="en-US" sz="1600" dirty="0">
              <a:solidFill>
                <a:srgbClr val="000000"/>
              </a:solidFill>
              <a:ea typeface="ＭＳ Ｐゴシック" pitchFamily="1" charset="-128"/>
            </a:endParaRPr>
          </a:p>
          <a:p>
            <a:pPr marL="514350" lvl="1" indent="-342900" defTabSz="377825" eaLnBrk="0" fontAlgn="base" hangingPunct="0">
              <a:lnSpc>
                <a:spcPct val="150000"/>
              </a:lnSpc>
              <a:spcBef>
                <a:spcPct val="0"/>
              </a:spcBef>
              <a:spcAft>
                <a:spcPct val="0"/>
              </a:spcAft>
              <a:buFont typeface="Arial" panose="020B0604020202020204" pitchFamily="34" charset="0"/>
              <a:buChar char="•"/>
            </a:pPr>
            <a:endParaRPr lang="en-US" sz="1600" dirty="0">
              <a:solidFill>
                <a:srgbClr val="000000"/>
              </a:solidFill>
              <a:ea typeface="ＭＳ Ｐゴシック" pitchFamily="1" charset="-128"/>
            </a:endParaRPr>
          </a:p>
          <a:p>
            <a:pPr marL="514350" lvl="1" indent="-342900" defTabSz="377825" eaLnBrk="0" fontAlgn="base" hangingPunct="0">
              <a:lnSpc>
                <a:spcPct val="150000"/>
              </a:lnSpc>
              <a:spcBef>
                <a:spcPct val="0"/>
              </a:spcBef>
              <a:spcAft>
                <a:spcPct val="0"/>
              </a:spcAft>
              <a:buFont typeface="Arial" panose="020B0604020202020204" pitchFamily="34" charset="0"/>
              <a:buChar char="•"/>
            </a:pPr>
            <a:endParaRPr lang="en-US" sz="1600" dirty="0">
              <a:solidFill>
                <a:srgbClr val="000000"/>
              </a:solidFill>
              <a:ea typeface="ＭＳ Ｐゴシック" pitchFamily="1" charset="-128"/>
            </a:endParaRPr>
          </a:p>
          <a:p>
            <a:pPr lvl="1" indent="-285750" defTabSz="377825" eaLnBrk="0" fontAlgn="base" hangingPunct="0">
              <a:spcBef>
                <a:spcPct val="0"/>
              </a:spcBef>
              <a:spcAft>
                <a:spcPct val="0"/>
              </a:spcAft>
              <a:buFont typeface="Wingdings" pitchFamily="2" charset="2"/>
              <a:buChar char="§"/>
            </a:pPr>
            <a:endParaRPr lang="en-US" sz="1600" dirty="0">
              <a:solidFill>
                <a:srgbClr val="000000"/>
              </a:solidFill>
              <a:ea typeface="ＭＳ Ｐゴシック" pitchFamily="1" charset="-128"/>
            </a:endParaRPr>
          </a:p>
          <a:p>
            <a:pPr lvl="1" indent="-285750" defTabSz="377825" eaLnBrk="0" fontAlgn="base" hangingPunct="0">
              <a:spcBef>
                <a:spcPct val="0"/>
              </a:spcBef>
              <a:spcAft>
                <a:spcPct val="0"/>
              </a:spcAft>
              <a:buFont typeface="Wingdings" pitchFamily="2" charset="2"/>
              <a:buChar char="§"/>
            </a:pPr>
            <a:endParaRPr lang="en-US" sz="1600" dirty="0">
              <a:solidFill>
                <a:srgbClr val="000000"/>
              </a:solidFill>
              <a:ea typeface="ＭＳ Ｐゴシック" pitchFamily="1" charset="-128"/>
            </a:endParaRPr>
          </a:p>
          <a:p>
            <a:pPr lvl="1" indent="-285750" defTabSz="377825" eaLnBrk="0" fontAlgn="base" hangingPunct="0">
              <a:spcBef>
                <a:spcPct val="0"/>
              </a:spcBef>
              <a:spcAft>
                <a:spcPct val="0"/>
              </a:spcAft>
              <a:buFont typeface="Wingdings" pitchFamily="2" charset="2"/>
              <a:buChar char="§"/>
            </a:pPr>
            <a:endParaRPr lang="en-US" sz="1600" dirty="0">
              <a:solidFill>
                <a:srgbClr val="000000"/>
              </a:solidFill>
              <a:ea typeface="ＭＳ Ｐゴシック" pitchFamily="1" charset="-128"/>
            </a:endParaRPr>
          </a:p>
          <a:p>
            <a:pPr lvl="1" indent="-285750" defTabSz="377825" eaLnBrk="0" fontAlgn="base" hangingPunct="0">
              <a:spcBef>
                <a:spcPct val="0"/>
              </a:spcBef>
              <a:spcAft>
                <a:spcPct val="0"/>
              </a:spcAft>
              <a:buFont typeface="Wingdings" pitchFamily="2" charset="2"/>
              <a:buChar char="§"/>
            </a:pPr>
            <a:endParaRPr lang="en-US" sz="1600" dirty="0">
              <a:solidFill>
                <a:srgbClr val="000000"/>
              </a:solidFill>
              <a:ea typeface="ＭＳ Ｐゴシック" pitchFamily="1" charset="-128"/>
            </a:endParaRPr>
          </a:p>
          <a:p>
            <a:pPr marL="171450" lvl="1" defTabSz="377825" eaLnBrk="0" fontAlgn="base" hangingPunct="0">
              <a:spcBef>
                <a:spcPct val="0"/>
              </a:spcBef>
              <a:spcAft>
                <a:spcPct val="0"/>
              </a:spcAft>
            </a:pPr>
            <a:endParaRPr lang="en-US" sz="1600" dirty="0">
              <a:solidFill>
                <a:srgbClr val="000000"/>
              </a:solidFill>
              <a:ea typeface="ＭＳ Ｐゴシック" pitchFamily="1" charset="-128"/>
            </a:endParaRPr>
          </a:p>
        </p:txBody>
      </p:sp>
    </p:spTree>
    <p:extLst>
      <p:ext uri="{BB962C8B-B14F-4D97-AF65-F5344CB8AC3E}">
        <p14:creationId xmlns:p14="http://schemas.microsoft.com/office/powerpoint/2010/main" val="1884895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596064" cy="838200"/>
          </a:xfrm>
        </p:spPr>
        <p:txBody>
          <a:bodyPr/>
          <a:lstStyle/>
          <a:p>
            <a:r>
              <a:rPr lang="en-ZA" dirty="0"/>
              <a:t>Active debt management tools</a:t>
            </a:r>
          </a:p>
        </p:txBody>
      </p:sp>
      <p:sp>
        <p:nvSpPr>
          <p:cNvPr id="3" name="Content Placeholder 2"/>
          <p:cNvSpPr>
            <a:spLocks noGrp="1"/>
          </p:cNvSpPr>
          <p:nvPr>
            <p:ph idx="1"/>
          </p:nvPr>
        </p:nvSpPr>
        <p:spPr>
          <a:xfrm>
            <a:off x="179512" y="1196752"/>
            <a:ext cx="8884096" cy="4941912"/>
          </a:xfrm>
        </p:spPr>
        <p:txBody>
          <a:bodyPr/>
          <a:lstStyle/>
          <a:p>
            <a:pPr marL="0" indent="0">
              <a:buNone/>
            </a:pPr>
            <a:r>
              <a:rPr lang="en-ZA" sz="1600" b="1" kern="1200" dirty="0">
                <a:latin typeface="Arial" pitchFamily="34" charset="0"/>
                <a:ea typeface="Osaka"/>
              </a:rPr>
              <a:t>Liability management strategy predominantly switches and buyback    </a:t>
            </a:r>
          </a:p>
          <a:p>
            <a:endParaRPr lang="en-ZA" sz="1600" kern="1200" dirty="0">
              <a:latin typeface="Arial" pitchFamily="34" charset="0"/>
              <a:ea typeface="Osaka"/>
            </a:endParaRPr>
          </a:p>
          <a:p>
            <a:r>
              <a:rPr lang="en-ZA" sz="1600" b="1" kern="1200" dirty="0">
                <a:latin typeface="Arial" pitchFamily="34" charset="0"/>
                <a:ea typeface="Osaka"/>
              </a:rPr>
              <a:t>Buy </a:t>
            </a:r>
            <a:r>
              <a:rPr lang="en-ZA" sz="1600" b="1" kern="1200" dirty="0" smtClean="0">
                <a:latin typeface="Arial" pitchFamily="34" charset="0"/>
                <a:ea typeface="Osaka"/>
              </a:rPr>
              <a:t>backs</a:t>
            </a:r>
          </a:p>
          <a:p>
            <a:pPr lvl="1">
              <a:buFont typeface="Wingdings" panose="05000000000000000000" pitchFamily="2" charset="2"/>
              <a:buChar char="ü"/>
            </a:pPr>
            <a:r>
              <a:rPr lang="en-ZA" sz="1400" kern="1200" dirty="0">
                <a:latin typeface="Arial" pitchFamily="34" charset="0"/>
              </a:rPr>
              <a:t>issuer outright buyback of bonds before </a:t>
            </a:r>
            <a:r>
              <a:rPr lang="en-ZA" sz="1400" kern="1200" dirty="0" smtClean="0">
                <a:latin typeface="Arial" pitchFamily="34" charset="0"/>
              </a:rPr>
              <a:t>maturity</a:t>
            </a:r>
          </a:p>
          <a:p>
            <a:pPr marL="457200" lvl="1" indent="0">
              <a:buNone/>
            </a:pPr>
            <a:r>
              <a:rPr lang="en-ZA" sz="1400" kern="1200" dirty="0" smtClean="0">
                <a:latin typeface="Arial" pitchFamily="34" charset="0"/>
              </a:rPr>
              <a:t> </a:t>
            </a:r>
            <a:endParaRPr lang="en-ZA" sz="1400" kern="1200" dirty="0">
              <a:latin typeface="Arial" pitchFamily="34" charset="0"/>
            </a:endParaRPr>
          </a:p>
          <a:p>
            <a:pPr lvl="1">
              <a:buFont typeface="Wingdings" panose="05000000000000000000" pitchFamily="2" charset="2"/>
              <a:buChar char="ü"/>
            </a:pPr>
            <a:r>
              <a:rPr lang="en-ZA" sz="1400" kern="1200" dirty="0">
                <a:latin typeface="Arial" pitchFamily="34" charset="0"/>
              </a:rPr>
              <a:t>usual conduct during budget surplus episodes   </a:t>
            </a:r>
            <a:endParaRPr lang="en-ZA" sz="1400" b="1" dirty="0"/>
          </a:p>
          <a:p>
            <a:pPr marL="0" indent="0">
              <a:buNone/>
            </a:pPr>
            <a:endParaRPr lang="en-ZA" b="1" dirty="0"/>
          </a:p>
          <a:p>
            <a:r>
              <a:rPr lang="en-ZA" sz="1600" b="1" kern="1200" dirty="0" smtClean="0">
                <a:latin typeface="Arial" pitchFamily="34" charset="0"/>
                <a:ea typeface="Osaka"/>
              </a:rPr>
              <a:t>Switches </a:t>
            </a:r>
          </a:p>
          <a:p>
            <a:pPr lvl="1">
              <a:buFont typeface="Wingdings" panose="05000000000000000000" pitchFamily="2" charset="2"/>
              <a:buChar char="ü"/>
            </a:pPr>
            <a:endParaRPr lang="en-ZA" sz="1400" kern="1200" dirty="0" smtClean="0">
              <a:latin typeface="Arial" pitchFamily="34" charset="0"/>
              <a:ea typeface="Osaka"/>
              <a:cs typeface="+mn-cs"/>
            </a:endParaRPr>
          </a:p>
          <a:p>
            <a:pPr lvl="1">
              <a:buFont typeface="Wingdings" panose="05000000000000000000" pitchFamily="2" charset="2"/>
              <a:buChar char="ü"/>
            </a:pPr>
            <a:r>
              <a:rPr lang="en-ZA" sz="1400" kern="1200" dirty="0" smtClean="0">
                <a:latin typeface="Arial" pitchFamily="34" charset="0"/>
                <a:ea typeface="Osaka"/>
                <a:cs typeface="+mn-cs"/>
              </a:rPr>
              <a:t>involves </a:t>
            </a:r>
            <a:r>
              <a:rPr lang="en-ZA" sz="1400" kern="1200" dirty="0">
                <a:latin typeface="Arial" pitchFamily="34" charset="0"/>
                <a:ea typeface="Osaka"/>
                <a:cs typeface="+mn-cs"/>
              </a:rPr>
              <a:t>exchange of one bond for another bond </a:t>
            </a:r>
          </a:p>
          <a:p>
            <a:pPr lvl="1">
              <a:buFont typeface="Wingdings" panose="05000000000000000000" pitchFamily="2" charset="2"/>
              <a:buChar char="ü"/>
            </a:pPr>
            <a:endParaRPr lang="en-ZA" sz="1400" kern="1200" dirty="0">
              <a:latin typeface="Arial" pitchFamily="34" charset="0"/>
              <a:ea typeface="Osaka"/>
              <a:cs typeface="+mn-cs"/>
            </a:endParaRPr>
          </a:p>
          <a:p>
            <a:pPr lvl="1">
              <a:buFont typeface="Wingdings" panose="05000000000000000000" pitchFamily="2" charset="2"/>
              <a:buChar char="ü"/>
            </a:pPr>
            <a:r>
              <a:rPr lang="en-ZA" sz="1400" kern="1200" dirty="0">
                <a:latin typeface="Arial" pitchFamily="34" charset="0"/>
                <a:ea typeface="Osaka"/>
                <a:cs typeface="+mn-cs"/>
              </a:rPr>
              <a:t>exchange for shorter dated maturities for longer maturities</a:t>
            </a:r>
          </a:p>
          <a:p>
            <a:pPr lvl="1">
              <a:buFont typeface="Wingdings" panose="05000000000000000000" pitchFamily="2" charset="2"/>
              <a:buChar char="ü"/>
            </a:pPr>
            <a:endParaRPr lang="en-ZA" sz="1400" kern="1200" dirty="0">
              <a:latin typeface="Arial" pitchFamily="34" charset="0"/>
              <a:ea typeface="Osaka"/>
              <a:cs typeface="+mn-cs"/>
            </a:endParaRPr>
          </a:p>
          <a:p>
            <a:pPr lvl="1">
              <a:buFont typeface="Wingdings" panose="05000000000000000000" pitchFamily="2" charset="2"/>
              <a:buChar char="ü"/>
            </a:pPr>
            <a:r>
              <a:rPr lang="en-ZA" sz="1400" kern="1200" dirty="0">
                <a:latin typeface="Arial" pitchFamily="34" charset="0"/>
                <a:ea typeface="Osaka"/>
                <a:cs typeface="+mn-cs"/>
              </a:rPr>
              <a:t>cash neutral -no cash flow to issuer or investor </a:t>
            </a:r>
          </a:p>
          <a:p>
            <a:pPr lvl="1">
              <a:buFont typeface="Wingdings" panose="05000000000000000000" pitchFamily="2" charset="2"/>
              <a:buChar char="ü"/>
            </a:pPr>
            <a:endParaRPr lang="en-ZA" sz="1400" kern="1200" dirty="0">
              <a:latin typeface="Arial" pitchFamily="34" charset="0"/>
              <a:ea typeface="Osaka"/>
              <a:cs typeface="+mn-cs"/>
            </a:endParaRPr>
          </a:p>
          <a:p>
            <a:pPr lvl="1">
              <a:buFont typeface="Wingdings" panose="05000000000000000000" pitchFamily="2" charset="2"/>
              <a:buChar char="ü"/>
            </a:pPr>
            <a:r>
              <a:rPr lang="en-ZA" sz="1400" kern="1200" dirty="0">
                <a:latin typeface="Arial" pitchFamily="34" charset="0"/>
                <a:ea typeface="Osaka"/>
                <a:cs typeface="+mn-cs"/>
              </a:rPr>
              <a:t>although odd lots could be settled on cash basis </a:t>
            </a:r>
          </a:p>
          <a:p>
            <a:pPr lvl="1">
              <a:buFont typeface="Wingdings" panose="05000000000000000000" pitchFamily="2" charset="2"/>
              <a:buChar char="ü"/>
            </a:pPr>
            <a:endParaRPr lang="en-ZA" sz="1400" kern="1200" dirty="0" smtClean="0">
              <a:latin typeface="Arial" pitchFamily="34" charset="0"/>
              <a:ea typeface="Osaka"/>
              <a:cs typeface="+mn-cs"/>
            </a:endParaRPr>
          </a:p>
          <a:p>
            <a:pPr marL="457200" lvl="1" indent="0">
              <a:buNone/>
            </a:pPr>
            <a:endParaRPr lang="en-ZA" sz="1400" kern="1200" dirty="0">
              <a:latin typeface="Arial" pitchFamily="34" charset="0"/>
              <a:ea typeface="Osaka"/>
              <a:cs typeface="+mn-cs"/>
            </a:endParaRPr>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solidFill>
                  <a:srgbClr val="808080"/>
                </a:solidFill>
              </a:rPr>
              <a:pPr>
                <a:defRPr/>
              </a:pPr>
              <a:t>9</a:t>
            </a:fld>
            <a:endParaRPr lang="en-US" sz="1400" b="0">
              <a:solidFill>
                <a:srgbClr val="000000"/>
              </a:solidFill>
              <a:latin typeface="Arial"/>
            </a:endParaRPr>
          </a:p>
        </p:txBody>
      </p:sp>
    </p:spTree>
    <p:extLst>
      <p:ext uri="{BB962C8B-B14F-4D97-AF65-F5344CB8AC3E}">
        <p14:creationId xmlns:p14="http://schemas.microsoft.com/office/powerpoint/2010/main" val="430080630"/>
      </p:ext>
    </p:extLst>
  </p:cSld>
  <p:clrMapOvr>
    <a:masterClrMapping/>
  </p:clrMapOvr>
</p:sld>
</file>

<file path=ppt/theme/theme1.xml><?xml version="1.0" encoding="utf-8"?>
<a:theme xmlns:a="http://schemas.openxmlformats.org/drawingml/2006/main" name="5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Bold"/>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Bold"/>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Bold"/>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6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Bold"/>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0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Bold"/>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resentation Template_Investor Relations _Master Version">
  <a:themeElements>
    <a:clrScheme name="Tshepiso">
      <a:dk1>
        <a:sysClr val="windowText" lastClr="000000"/>
      </a:dk1>
      <a:lt1>
        <a:srgbClr val="FFFFFF"/>
      </a:lt1>
      <a:dk2>
        <a:srgbClr val="000000"/>
      </a:dk2>
      <a:lt2>
        <a:srgbClr val="D8D8D8"/>
      </a:lt2>
      <a:accent1>
        <a:srgbClr val="A12830"/>
      </a:accent1>
      <a:accent2>
        <a:srgbClr val="404040"/>
      </a:accent2>
      <a:accent3>
        <a:srgbClr val="CDBE89"/>
      </a:accent3>
      <a:accent4>
        <a:srgbClr val="878E42"/>
      </a:accent4>
      <a:accent5>
        <a:srgbClr val="EFEAD9"/>
      </a:accent5>
      <a:accent6>
        <a:srgbClr val="AC6D56"/>
      </a:accent6>
      <a:hlink>
        <a:srgbClr val="0070C0"/>
      </a:hlink>
      <a:folHlink>
        <a:srgbClr val="B489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Presentation Template_Investor Relations _Master Version">
  <a:themeElements>
    <a:clrScheme name="5_Presentation Template_Investor Relations _Master Version 13">
      <a:dk1>
        <a:srgbClr val="000000"/>
      </a:dk1>
      <a:lt1>
        <a:srgbClr val="FFFFFF"/>
      </a:lt1>
      <a:dk2>
        <a:srgbClr val="000000"/>
      </a:dk2>
      <a:lt2>
        <a:srgbClr val="D8D8D8"/>
      </a:lt2>
      <a:accent1>
        <a:srgbClr val="A12830"/>
      </a:accent1>
      <a:accent2>
        <a:srgbClr val="404040"/>
      </a:accent2>
      <a:accent3>
        <a:srgbClr val="FFFFFF"/>
      </a:accent3>
      <a:accent4>
        <a:srgbClr val="000000"/>
      </a:accent4>
      <a:accent5>
        <a:srgbClr val="CDACAD"/>
      </a:accent5>
      <a:accent6>
        <a:srgbClr val="393939"/>
      </a:accent6>
      <a:hlink>
        <a:srgbClr val="CDBE56"/>
      </a:hlink>
      <a:folHlink>
        <a:srgbClr val="525728"/>
      </a:folHlink>
    </a:clrScheme>
    <a:fontScheme name="5_Presentation Template_Investor Relations _Master Version">
      <a:majorFont>
        <a:latin typeface="Arial"/>
        <a:ea typeface="Osaka"/>
        <a:cs typeface="Arial"/>
      </a:majorFont>
      <a:minorFont>
        <a:latin typeface="Arial"/>
        <a:ea typeface="Osaka"/>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Presentation Template_Investor Relations _Master Vers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Presentation Template_Investor Relations _Master Vers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Presentation Template_Investor Relations _Master Vers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Presentation Template_Investor Relations _Master Vers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Presentation Template_Investor Relations _Master Vers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Presentation Template_Investor Relations _Master Vers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Presentation Template_Investor Relations _Master Vers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Presentation Template_Investor Relations _Master Vers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Presentation Template_Investor Relations _Master Vers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Presentation Template_Investor Relations _Master Vers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Presentation Template_Investor Relations _Master Vers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Presentation Template_Investor Relations _Master Vers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5_Presentation Template_Investor Relations _Master Version 13">
        <a:dk1>
          <a:srgbClr val="000000"/>
        </a:dk1>
        <a:lt1>
          <a:srgbClr val="FFFFFF"/>
        </a:lt1>
        <a:dk2>
          <a:srgbClr val="000000"/>
        </a:dk2>
        <a:lt2>
          <a:srgbClr val="D8D8D8"/>
        </a:lt2>
        <a:accent1>
          <a:srgbClr val="A12830"/>
        </a:accent1>
        <a:accent2>
          <a:srgbClr val="404040"/>
        </a:accent2>
        <a:accent3>
          <a:srgbClr val="FFFFFF"/>
        </a:accent3>
        <a:accent4>
          <a:srgbClr val="000000"/>
        </a:accent4>
        <a:accent5>
          <a:srgbClr val="CDACAD"/>
        </a:accent5>
        <a:accent6>
          <a:srgbClr val="393939"/>
        </a:accent6>
        <a:hlink>
          <a:srgbClr val="CDBE56"/>
        </a:hlink>
        <a:folHlink>
          <a:srgbClr val="525728"/>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Final Investor Presentation - Domestic Roadshow 2013</Template>
  <TotalTime>11991</TotalTime>
  <Words>1900</Words>
  <Application>Microsoft Office PowerPoint</Application>
  <PresentationFormat>On-screen Show (4:3)</PresentationFormat>
  <Paragraphs>304</Paragraphs>
  <Slides>19</Slides>
  <Notes>14</Notes>
  <HiddenSlides>0</HiddenSlides>
  <MMClips>0</MMClips>
  <ScaleCrop>false</ScaleCrop>
  <HeadingPairs>
    <vt:vector size="6" baseType="variant">
      <vt:variant>
        <vt:lpstr>Fonts Used</vt:lpstr>
      </vt:variant>
      <vt:variant>
        <vt:i4>10</vt:i4>
      </vt:variant>
      <vt:variant>
        <vt:lpstr>Theme</vt:lpstr>
      </vt:variant>
      <vt:variant>
        <vt:i4>7</vt:i4>
      </vt:variant>
      <vt:variant>
        <vt:lpstr>Slide Titles</vt:lpstr>
      </vt:variant>
      <vt:variant>
        <vt:i4>19</vt:i4>
      </vt:variant>
    </vt:vector>
  </HeadingPairs>
  <TitlesOfParts>
    <vt:vector size="36" baseType="lpstr">
      <vt:lpstr>MS PGothic</vt:lpstr>
      <vt:lpstr>MS PGothic</vt:lpstr>
      <vt:lpstr>Arial</vt:lpstr>
      <vt:lpstr>Arial Bold</vt:lpstr>
      <vt:lpstr>Arial Bold Italic</vt:lpstr>
      <vt:lpstr>Calibri</vt:lpstr>
      <vt:lpstr>Courier New</vt:lpstr>
      <vt:lpstr>Osaka</vt:lpstr>
      <vt:lpstr>Times New Roman</vt:lpstr>
      <vt:lpstr>Wingdings</vt:lpstr>
      <vt:lpstr>5_Blank Presentation</vt:lpstr>
      <vt:lpstr>Blank Presentation</vt:lpstr>
      <vt:lpstr>1_Blank Presentation</vt:lpstr>
      <vt:lpstr>6_Blank Presentation</vt:lpstr>
      <vt:lpstr>10_Blank Presentation</vt:lpstr>
      <vt:lpstr>Presentation Template_Investor Relations _Master Version</vt:lpstr>
      <vt:lpstr>5_Presentation Template_Investor Relations _Master Version</vt:lpstr>
      <vt:lpstr>Overview of SA’s debt management process  Tebogo Mosepele Director: Growth  </vt:lpstr>
      <vt:lpstr>PowerPoint Presentation</vt:lpstr>
      <vt:lpstr>Background </vt:lpstr>
      <vt:lpstr>Brief history of South African domestic bond market </vt:lpstr>
      <vt:lpstr>Key stakeholders in domestic bond market</vt:lpstr>
      <vt:lpstr>Primary Dealership System in SA</vt:lpstr>
      <vt:lpstr>Primary auctions</vt:lpstr>
      <vt:lpstr>Non-competitive auctions for fixed rate bonds</vt:lpstr>
      <vt:lpstr>Active debt management tools</vt:lpstr>
      <vt:lpstr>Rationale for switch auction and buybacks    </vt:lpstr>
      <vt:lpstr>Overview of Foreign Debt Management</vt:lpstr>
      <vt:lpstr>Foreign funding process</vt:lpstr>
      <vt:lpstr>Financing of the gross borrowing requirement</vt:lpstr>
      <vt:lpstr>Principles informing the funding strategy</vt:lpstr>
      <vt:lpstr>Financing of national government gross borrowing requirement1 </vt:lpstr>
      <vt:lpstr>Performance against strategic portfolio risk benchmarks </vt:lpstr>
      <vt:lpstr>Key challenge for SA debt management and how we are addressing it</vt:lpstr>
      <vt:lpstr>Conclusion</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DOMESTIC ROAD SHOW</dc:title>
  <dc:creator>David Milne</dc:creator>
  <cp:lastModifiedBy>Tebogo Mosepele</cp:lastModifiedBy>
  <cp:revision>209</cp:revision>
  <cp:lastPrinted>2018-02-23T08:28:26Z</cp:lastPrinted>
  <dcterms:created xsi:type="dcterms:W3CDTF">2014-03-04T12:11:10Z</dcterms:created>
  <dcterms:modified xsi:type="dcterms:W3CDTF">2018-02-27T03:25:36Z</dcterms:modified>
</cp:coreProperties>
</file>